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699" r:id="rId2"/>
    <p:sldId id="684" r:id="rId3"/>
    <p:sldId id="760" r:id="rId4"/>
    <p:sldId id="861" r:id="rId5"/>
    <p:sldId id="686" r:id="rId6"/>
    <p:sldId id="687" r:id="rId7"/>
    <p:sldId id="711" r:id="rId8"/>
    <p:sldId id="514" r:id="rId9"/>
    <p:sldId id="494" r:id="rId10"/>
  </p:sldIdLst>
  <p:sldSz cx="10058400" cy="77724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松崎 道幸" initials="松崎" lastIdx="1" clrIdx="0">
    <p:extLst>
      <p:ext uri="{19B8F6BF-5375-455C-9EA6-DF929625EA0E}">
        <p15:presenceInfo xmlns:p15="http://schemas.microsoft.com/office/powerpoint/2012/main" userId="643de9471b4a59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FCF7"/>
    <a:srgbClr val="FFEBFF"/>
    <a:srgbClr val="FAF0D2"/>
    <a:srgbClr val="FFCCFF"/>
    <a:srgbClr val="FF6600"/>
    <a:srgbClr val="ECEF85"/>
    <a:srgbClr val="D6ECEE"/>
    <a:srgbClr val="FFDDFF"/>
    <a:srgbClr val="CC9B00"/>
    <a:srgbClr val="397C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3834" autoAdjust="0"/>
  </p:normalViewPr>
  <p:slideViewPr>
    <p:cSldViewPr>
      <p:cViewPr varScale="1">
        <p:scale>
          <a:sx n="60" d="100"/>
          <a:sy n="60" d="100"/>
        </p:scale>
        <p:origin x="1336" y="40"/>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DBF72-34DE-481C-9E78-F1D3952CB92C}" type="datetimeFigureOut">
              <a:rPr kumimoji="1" lang="ja-JP" altLang="en-US" smtClean="0"/>
              <a:t>2022/2/13</a:t>
            </a:fld>
            <a:endParaRPr kumimoji="1" lang="ja-JP" altLang="en-US"/>
          </a:p>
        </p:txBody>
      </p:sp>
      <p:sp>
        <p:nvSpPr>
          <p:cNvPr id="4" name="スライド イメージ プレースホルダー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D41A0-9FC8-429F-BC45-23C7544E7FA4}" type="slidenum">
              <a:rPr kumimoji="1" lang="ja-JP" altLang="en-US" smtClean="0"/>
              <a:t>‹#›</a:t>
            </a:fld>
            <a:endParaRPr kumimoji="1" lang="ja-JP" altLang="en-US"/>
          </a:p>
        </p:txBody>
      </p:sp>
    </p:spTree>
    <p:extLst>
      <p:ext uri="{BB962C8B-B14F-4D97-AF65-F5344CB8AC3E}">
        <p14:creationId xmlns:p14="http://schemas.microsoft.com/office/powerpoint/2010/main" val="558797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eijiyasuda.co.jp/dtf/daily/lifeevent/200615li006.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nahd.co.jp/ana_news/2020/11/30/20201130-1.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oyokeizai.net/articles/-/4096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hlinkClick r:id="rId3"/>
              </a:rPr>
              <a:t>知っておきたい免疫のこと </a:t>
            </a:r>
            <a:r>
              <a:rPr lang="en-US" altLang="ja-JP" dirty="0">
                <a:hlinkClick r:id="rId3"/>
              </a:rPr>
              <a:t>| </a:t>
            </a:r>
            <a:r>
              <a:rPr lang="ja-JP" altLang="en-US" dirty="0">
                <a:hlinkClick r:id="rId3"/>
              </a:rPr>
              <a:t>ライフフィールドマガジン </a:t>
            </a:r>
            <a:r>
              <a:rPr lang="en-US" altLang="ja-JP" dirty="0">
                <a:hlinkClick r:id="rId3"/>
              </a:rPr>
              <a:t>| </a:t>
            </a:r>
            <a:r>
              <a:rPr lang="ja-JP" altLang="en-US" dirty="0">
                <a:hlinkClick r:id="rId3"/>
              </a:rPr>
              <a:t>明治安田生命 </a:t>
            </a:r>
            <a:r>
              <a:rPr lang="en-US" altLang="ja-JP" dirty="0">
                <a:hlinkClick r:id="rId3"/>
              </a:rPr>
              <a:t>(meijiyasuda.co.jp)</a:t>
            </a:r>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2</a:t>
            </a:fld>
            <a:endParaRPr kumimoji="1" lang="ja-JP" altLang="en-US"/>
          </a:p>
        </p:txBody>
      </p:sp>
    </p:spTree>
    <p:extLst>
      <p:ext uri="{BB962C8B-B14F-4D97-AF65-F5344CB8AC3E}">
        <p14:creationId xmlns:p14="http://schemas.microsoft.com/office/powerpoint/2010/main" val="3033550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a:t>
            </a:r>
            <a:r>
              <a:rPr kumimoji="0" lang="en-US" altLang="ja-JP" sz="1400" b="0"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HEPA</a:t>
            </a:r>
            <a:r>
              <a:rPr kumimoji="0" lang="ja-JP" altLang="ja-JP" sz="1400" b="0"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フィルターの効果</a:t>
            </a:r>
            <a:r>
              <a:rPr kumimoji="0" lang="ja-JP" altLang="en-US" sz="1400" b="0"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説明</a:t>
            </a:r>
            <a:r>
              <a:rPr kumimoji="0" lang="ja-JP" altLang="ja-JP" sz="1400" b="0"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：松崎</a:t>
            </a:r>
            <a:r>
              <a:rPr kumimoji="0" lang="ja-JP" altLang="en-US" sz="1400" b="0"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a:t>
            </a:r>
            <a:endParaRPr kumimoji="0" lang="en-US" altLang="ja-JP" sz="1400" b="0"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ja-JP" altLang="en-US" sz="1400" b="0" i="0" u="none" strike="noStrike" kern="100" cap="none" spc="0" normalizeH="0" baseline="0" noProof="0" dirty="0">
                <a:ln>
                  <a:noFill/>
                </a:ln>
                <a:solidFill>
                  <a:srgbClr val="000000"/>
                </a:solidFill>
                <a:effectLst/>
                <a:uLnTx/>
                <a:uFillTx/>
                <a:latin typeface="游明朝" panose="02020400000000000000" pitchFamily="18" charset="-128"/>
                <a:ea typeface="ＭＳ Ｐゴシック" panose="020B0600070205080204" pitchFamily="50" charset="-128"/>
                <a:cs typeface="Times New Roman" panose="02020603050405020304" pitchFamily="18" charset="0"/>
              </a:rPr>
              <a:t>出典↓</a:t>
            </a:r>
            <a:endParaRPr kumimoji="0" lang="ja-JP" altLang="ja-JP" sz="1200" b="0" i="0" u="none" strike="noStrike" kern="100" cap="none" spc="0" normalizeH="0" baseline="0" noProof="0" dirty="0">
              <a:ln>
                <a:noFill/>
              </a:ln>
              <a:solidFill>
                <a:srgbClr val="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200" b="0" i="0" u="sng" strike="noStrike" kern="0" cap="none" spc="0" normalizeH="0" baseline="0" noProof="0" dirty="0" err="1">
                <a:ln>
                  <a:noFill/>
                </a:ln>
                <a:solidFill>
                  <a:srgbClr val="0000FF"/>
                </a:solidFill>
                <a:effectLst/>
                <a:uLnTx/>
                <a:uFillTx/>
                <a:latin typeface="ＭＳ Ｐゴシック" panose="020B0600070205080204" pitchFamily="50" charset="-128"/>
                <a:ea typeface="+mn-ea"/>
                <a:cs typeface="ＭＳ Ｐゴシック" panose="020B0600070205080204" pitchFamily="50" charset="-128"/>
                <a:hlinkClick r:id="rId3"/>
              </a:rPr>
              <a:t>すべてのお客様が安心して空の旅ができるように。機内の空気循環のしくみをご存じですか</a:t>
            </a:r>
            <a:r>
              <a:rPr kumimoji="0" lang="en-US" altLang="ja-JP" sz="1200" b="0" i="0" u="sng" strike="noStrike" kern="0" cap="none" spc="0" normalizeH="0" baseline="0" noProof="0" dirty="0">
                <a:ln>
                  <a:noFill/>
                </a:ln>
                <a:solidFill>
                  <a:srgbClr val="0000FF"/>
                </a:solidFill>
                <a:effectLst/>
                <a:uLnTx/>
                <a:uFillTx/>
                <a:latin typeface="ＭＳ Ｐゴシック" panose="020B0600070205080204" pitchFamily="50" charset="-128"/>
                <a:ea typeface="+mn-ea"/>
                <a:cs typeface="ＭＳ Ｐゴシック" panose="020B0600070205080204" pitchFamily="50" charset="-128"/>
                <a:hlinkClick r:id="rId3"/>
              </a:rPr>
              <a:t>？～</a:t>
            </a:r>
            <a:r>
              <a:rPr kumimoji="0" lang="en-US" altLang="ja-JP" sz="1200" b="0" i="0" u="sng" strike="noStrike" kern="0" cap="none" spc="0" normalizeH="0" baseline="0" noProof="0" dirty="0" err="1">
                <a:ln>
                  <a:noFill/>
                </a:ln>
                <a:solidFill>
                  <a:srgbClr val="0000FF"/>
                </a:solidFill>
                <a:effectLst/>
                <a:uLnTx/>
                <a:uFillTx/>
                <a:latin typeface="ＭＳ Ｐゴシック" panose="020B0600070205080204" pitchFamily="50" charset="-128"/>
                <a:ea typeface="+mn-ea"/>
                <a:cs typeface="ＭＳ Ｐゴシック" panose="020B0600070205080204" pitchFamily="50" charset="-128"/>
                <a:hlinkClick r:id="rId3"/>
              </a:rPr>
              <a:t>HEPAフィルター開発担当者にインタビューしました</a:t>
            </a:r>
            <a:r>
              <a:rPr kumimoji="0" lang="en-US" altLang="ja-JP" sz="1200" b="0" i="0" u="sng" strike="noStrike" kern="0" cap="none" spc="0" normalizeH="0" baseline="0" noProof="0" dirty="0">
                <a:ln>
                  <a:noFill/>
                </a:ln>
                <a:solidFill>
                  <a:srgbClr val="0000FF"/>
                </a:solidFill>
                <a:effectLst/>
                <a:uLnTx/>
                <a:uFillTx/>
                <a:latin typeface="ＭＳ Ｐゴシック" panose="020B0600070205080204" pitchFamily="50" charset="-128"/>
                <a:ea typeface="+mn-ea"/>
                <a:cs typeface="ＭＳ Ｐゴシック" panose="020B0600070205080204" pitchFamily="50" charset="-128"/>
                <a:hlinkClick r:id="rId3"/>
              </a:rPr>
              <a:t>～｜ANA GROUP </a:t>
            </a:r>
            <a:r>
              <a:rPr kumimoji="0" lang="en-US" altLang="ja-JP" sz="1200" b="0" i="0" u="sng" strike="noStrike" kern="0" cap="none" spc="0" normalizeH="0" baseline="0" noProof="0" dirty="0" err="1">
                <a:ln>
                  <a:noFill/>
                </a:ln>
                <a:solidFill>
                  <a:srgbClr val="0000FF"/>
                </a:solidFill>
                <a:effectLst/>
                <a:uLnTx/>
                <a:uFillTx/>
                <a:latin typeface="ＭＳ Ｐゴシック" panose="020B0600070205080204" pitchFamily="50" charset="-128"/>
                <a:ea typeface="+mn-ea"/>
                <a:cs typeface="ＭＳ Ｐゴシック" panose="020B0600070205080204" pitchFamily="50" charset="-128"/>
                <a:hlinkClick r:id="rId3"/>
              </a:rPr>
              <a:t>STORIES（ANAグループストーリーズ</a:t>
            </a:r>
            <a:r>
              <a:rPr kumimoji="0" lang="en-US" altLang="ja-JP" sz="1200" b="0" i="0" u="sng" strike="noStrike" kern="0" cap="none" spc="0" normalizeH="0" baseline="0" noProof="0" dirty="0">
                <a:ln>
                  <a:noFill/>
                </a:ln>
                <a:solidFill>
                  <a:srgbClr val="0000FF"/>
                </a:solidFill>
                <a:effectLst/>
                <a:uLnTx/>
                <a:uFillTx/>
                <a:latin typeface="ＭＳ Ｐゴシック" panose="020B0600070205080204" pitchFamily="50" charset="-128"/>
                <a:ea typeface="+mn-ea"/>
                <a:cs typeface="ＭＳ Ｐゴシック" panose="020B0600070205080204" pitchFamily="50" charset="-128"/>
                <a:hlinkClick r:id="rId3"/>
              </a:rPr>
              <a:t>） (anahd.co.jp)</a:t>
            </a:r>
            <a:endParaRPr kumimoji="0"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8</a:t>
            </a:fld>
            <a:endParaRPr kumimoji="1" lang="ja-JP" altLang="en-US"/>
          </a:p>
        </p:txBody>
      </p:sp>
    </p:spTree>
    <p:extLst>
      <p:ext uri="{BB962C8B-B14F-4D97-AF65-F5344CB8AC3E}">
        <p14:creationId xmlns:p14="http://schemas.microsoft.com/office/powerpoint/2010/main" val="38171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hlinkClick r:id="rId3"/>
              </a:rPr>
              <a:t>実験で新事実</a:t>
            </a:r>
            <a:r>
              <a:rPr lang="en-US" altLang="ja-JP" dirty="0">
                <a:hlinkClick r:id="rId3"/>
              </a:rPr>
              <a:t>｢</a:t>
            </a:r>
            <a:r>
              <a:rPr lang="ja-JP" altLang="en-US" dirty="0">
                <a:hlinkClick r:id="rId3"/>
              </a:rPr>
              <a:t>ウレタンマスク</a:t>
            </a:r>
            <a:r>
              <a:rPr lang="en-US" altLang="ja-JP" dirty="0">
                <a:hlinkClick r:id="rId3"/>
              </a:rPr>
              <a:t>｣</a:t>
            </a:r>
            <a:r>
              <a:rPr lang="ja-JP" altLang="en-US" dirty="0">
                <a:hlinkClick r:id="rId3"/>
              </a:rPr>
              <a:t>の本当のヤバさ </a:t>
            </a:r>
            <a:r>
              <a:rPr lang="en-US" altLang="ja-JP" dirty="0">
                <a:hlinkClick r:id="rId3"/>
              </a:rPr>
              <a:t>| </a:t>
            </a:r>
            <a:r>
              <a:rPr lang="ja-JP" altLang="en-US" dirty="0">
                <a:hlinkClick r:id="rId3"/>
              </a:rPr>
              <a:t>新型コロナ、長期戦の混沌 </a:t>
            </a:r>
            <a:r>
              <a:rPr lang="en-US" altLang="ja-JP" dirty="0">
                <a:hlinkClick r:id="rId3"/>
              </a:rPr>
              <a:t>| </a:t>
            </a:r>
            <a:r>
              <a:rPr lang="ja-JP" altLang="en-US" dirty="0">
                <a:hlinkClick r:id="rId3"/>
              </a:rPr>
              <a:t>東洋経済オンライン </a:t>
            </a:r>
            <a:r>
              <a:rPr lang="en-US" altLang="ja-JP" dirty="0">
                <a:hlinkClick r:id="rId3"/>
              </a:rPr>
              <a:t>| </a:t>
            </a:r>
            <a:r>
              <a:rPr lang="ja-JP" altLang="en-US" dirty="0">
                <a:hlinkClick r:id="rId3"/>
              </a:rPr>
              <a:t>経済ニュースの新基準 </a:t>
            </a:r>
            <a:r>
              <a:rPr lang="en-US" altLang="ja-JP" dirty="0">
                <a:hlinkClick r:id="rId3"/>
              </a:rPr>
              <a:t>(toyokeizai.net)</a:t>
            </a:r>
            <a:endParaRPr kumimoji="1" lang="ja-JP" altLang="en-US" dirty="0"/>
          </a:p>
        </p:txBody>
      </p:sp>
      <p:sp>
        <p:nvSpPr>
          <p:cNvPr id="4" name="スライド番号プレースホルダー 3"/>
          <p:cNvSpPr>
            <a:spLocks noGrp="1"/>
          </p:cNvSpPr>
          <p:nvPr>
            <p:ph type="sldNum" sz="quarter" idx="5"/>
          </p:nvPr>
        </p:nvSpPr>
        <p:spPr/>
        <p:txBody>
          <a:bodyPr/>
          <a:lstStyle/>
          <a:p>
            <a:fld id="{210D41A0-9FC8-429F-BC45-23C7544E7FA4}" type="slidenum">
              <a:rPr kumimoji="1" lang="ja-JP" altLang="en-US" smtClean="0"/>
              <a:t>9</a:t>
            </a:fld>
            <a:endParaRPr kumimoji="1" lang="ja-JP" altLang="en-US"/>
          </a:p>
        </p:txBody>
      </p:sp>
    </p:spTree>
    <p:extLst>
      <p:ext uri="{BB962C8B-B14F-4D97-AF65-F5344CB8AC3E}">
        <p14:creationId xmlns:p14="http://schemas.microsoft.com/office/powerpoint/2010/main" val="36651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1896A4-1CCF-426F-87B2-30872FB51F62}"/>
              </a:ext>
            </a:extLst>
          </p:cNvPr>
          <p:cNvSpPr>
            <a:spLocks noGrp="1"/>
          </p:cNvSpPr>
          <p:nvPr>
            <p:ph type="ctrTitle"/>
          </p:nvPr>
        </p:nvSpPr>
        <p:spPr>
          <a:xfrm>
            <a:off x="1257300" y="1271588"/>
            <a:ext cx="7543800" cy="2706687"/>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B1BC657-83C3-4B78-BDB9-4597A582FACE}"/>
              </a:ext>
            </a:extLst>
          </p:cNvPr>
          <p:cNvSpPr>
            <a:spLocks noGrp="1"/>
          </p:cNvSpPr>
          <p:nvPr>
            <p:ph type="subTitle" idx="1"/>
          </p:nvPr>
        </p:nvSpPr>
        <p:spPr>
          <a:xfrm>
            <a:off x="1257300" y="4083050"/>
            <a:ext cx="7543800" cy="1876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958976A-3196-41FD-B60E-0BFB3C6DAD2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50CA5996-21C1-46B4-847E-C7DA1CD57B6C}"/>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4AA74594-8E4E-4D43-BEA9-9420336FACAB}"/>
              </a:ext>
            </a:extLst>
          </p:cNvPr>
          <p:cNvSpPr>
            <a:spLocks noGrp="1"/>
          </p:cNvSpPr>
          <p:nvPr>
            <p:ph type="sldNum" sz="quarter" idx="12"/>
          </p:nvPr>
        </p:nvSpPr>
        <p:spPr/>
        <p:txBody>
          <a:bodyPr/>
          <a:lstStyle>
            <a:lvl1pPr>
              <a:defRPr/>
            </a:lvl1pPr>
          </a:lstStyle>
          <a:p>
            <a:fld id="{8B8FAEC2-F7EF-4C0B-8410-8BCC851C5364}" type="slidenum">
              <a:rPr lang="en-US" altLang="ja-JP"/>
              <a:pPr/>
              <a:t>‹#›</a:t>
            </a:fld>
            <a:endParaRPr lang="en-US" altLang="ja-JP"/>
          </a:p>
        </p:txBody>
      </p:sp>
    </p:spTree>
    <p:extLst>
      <p:ext uri="{BB962C8B-B14F-4D97-AF65-F5344CB8AC3E}">
        <p14:creationId xmlns:p14="http://schemas.microsoft.com/office/powerpoint/2010/main" val="337054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7EC987-CA1E-417F-8D21-0588195B6579}"/>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C13000-553C-498C-BE3C-C1A0DFA5896C}"/>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14F8F64-6F48-4495-8127-AB65F6D021B1}"/>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26EE2F65-8297-42AB-9509-EFC683E5884A}"/>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6F30878-0580-42F9-973C-01DA9879576A}"/>
              </a:ext>
            </a:extLst>
          </p:cNvPr>
          <p:cNvSpPr>
            <a:spLocks noGrp="1"/>
          </p:cNvSpPr>
          <p:nvPr>
            <p:ph type="sldNum" sz="quarter" idx="12"/>
          </p:nvPr>
        </p:nvSpPr>
        <p:spPr/>
        <p:txBody>
          <a:bodyPr/>
          <a:lstStyle>
            <a:lvl1pPr>
              <a:defRPr/>
            </a:lvl1pPr>
          </a:lstStyle>
          <a:p>
            <a:fld id="{954B8835-705E-4870-989B-A576EEC97FC0}" type="slidenum">
              <a:rPr lang="en-US" altLang="ja-JP"/>
              <a:pPr/>
              <a:t>‹#›</a:t>
            </a:fld>
            <a:endParaRPr lang="en-US" altLang="ja-JP"/>
          </a:p>
        </p:txBody>
      </p:sp>
    </p:spTree>
    <p:extLst>
      <p:ext uri="{BB962C8B-B14F-4D97-AF65-F5344CB8AC3E}">
        <p14:creationId xmlns:p14="http://schemas.microsoft.com/office/powerpoint/2010/main" val="74628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DEE03CD-05C3-46A3-8D86-4BDA5A525FF1}"/>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572492-18E2-4267-BF53-1AB16A5E17B7}"/>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1090DCD-9C2C-4623-8B2A-E2EE3E0D47C7}"/>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FA1DC810-DFEB-49ED-A77B-D64AD5F4E851}"/>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8F008BE8-67CD-4CD0-BCCF-6DD444DCF605}"/>
              </a:ext>
            </a:extLst>
          </p:cNvPr>
          <p:cNvSpPr>
            <a:spLocks noGrp="1"/>
          </p:cNvSpPr>
          <p:nvPr>
            <p:ph type="sldNum" sz="quarter" idx="12"/>
          </p:nvPr>
        </p:nvSpPr>
        <p:spPr/>
        <p:txBody>
          <a:bodyPr/>
          <a:lstStyle>
            <a:lvl1pPr>
              <a:defRPr/>
            </a:lvl1pPr>
          </a:lstStyle>
          <a:p>
            <a:fld id="{65140C27-A073-4356-89B7-0B9DA5F4CE03}" type="slidenum">
              <a:rPr lang="en-US" altLang="ja-JP"/>
              <a:pPr/>
              <a:t>‹#›</a:t>
            </a:fld>
            <a:endParaRPr lang="en-US" altLang="ja-JP"/>
          </a:p>
        </p:txBody>
      </p:sp>
    </p:spTree>
    <p:extLst>
      <p:ext uri="{BB962C8B-B14F-4D97-AF65-F5344CB8AC3E}">
        <p14:creationId xmlns:p14="http://schemas.microsoft.com/office/powerpoint/2010/main" val="32080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825747-6EFE-44D4-B4C0-82C608FA75F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2B7B93CE-59CF-400D-8802-CBEFAE74E6A7}"/>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92C76F2-01A5-41DD-B114-B53086F04E5B}"/>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24FE90F-30FB-4150-A490-35D30B2D0C8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FCB70B05-E216-44B5-BB7F-DC90E5118F10}"/>
              </a:ext>
            </a:extLst>
          </p:cNvPr>
          <p:cNvSpPr>
            <a:spLocks noGrp="1"/>
          </p:cNvSpPr>
          <p:nvPr>
            <p:ph type="sldNum" sz="quarter" idx="12"/>
          </p:nvPr>
        </p:nvSpPr>
        <p:spPr/>
        <p:txBody>
          <a:bodyPr/>
          <a:lstStyle>
            <a:lvl1pPr>
              <a:defRPr/>
            </a:lvl1pPr>
          </a:lstStyle>
          <a:p>
            <a:fld id="{B616BA52-8251-486C-BC6A-E3867230115E}" type="slidenum">
              <a:rPr lang="en-US" altLang="ja-JP"/>
              <a:pPr/>
              <a:t>‹#›</a:t>
            </a:fld>
            <a:endParaRPr lang="en-US" altLang="ja-JP"/>
          </a:p>
        </p:txBody>
      </p:sp>
    </p:spTree>
    <p:extLst>
      <p:ext uri="{BB962C8B-B14F-4D97-AF65-F5344CB8AC3E}">
        <p14:creationId xmlns:p14="http://schemas.microsoft.com/office/powerpoint/2010/main" val="154369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AA7C9B-403D-4C8D-8717-0512E5852099}"/>
              </a:ext>
            </a:extLst>
          </p:cNvPr>
          <p:cNvSpPr>
            <a:spLocks noGrp="1"/>
          </p:cNvSpPr>
          <p:nvPr>
            <p:ph type="title"/>
          </p:nvPr>
        </p:nvSpPr>
        <p:spPr>
          <a:xfrm>
            <a:off x="685800" y="1938338"/>
            <a:ext cx="8675688" cy="3232150"/>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F93AF674-0315-4C7C-9882-95651EEFBDBE}"/>
              </a:ext>
            </a:extLst>
          </p:cNvPr>
          <p:cNvSpPr>
            <a:spLocks noGrp="1"/>
          </p:cNvSpPr>
          <p:nvPr>
            <p:ph type="body" idx="1"/>
          </p:nvPr>
        </p:nvSpPr>
        <p:spPr>
          <a:xfrm>
            <a:off x="685800" y="5200650"/>
            <a:ext cx="8675688" cy="17002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9B85CF2B-BC9B-45FC-8EDE-0AB0A014BCB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1A6CE59F-755C-49D9-909E-A8F225BC22B8}"/>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1724A39D-2BC8-4927-8523-31DFB568229A}"/>
              </a:ext>
            </a:extLst>
          </p:cNvPr>
          <p:cNvSpPr>
            <a:spLocks noGrp="1"/>
          </p:cNvSpPr>
          <p:nvPr>
            <p:ph type="sldNum" sz="quarter" idx="12"/>
          </p:nvPr>
        </p:nvSpPr>
        <p:spPr/>
        <p:txBody>
          <a:bodyPr/>
          <a:lstStyle>
            <a:lvl1pPr>
              <a:defRPr/>
            </a:lvl1pPr>
          </a:lstStyle>
          <a:p>
            <a:fld id="{04C46ADE-42DC-4FFA-A372-98BCF5E41139}" type="slidenum">
              <a:rPr lang="en-US" altLang="ja-JP"/>
              <a:pPr/>
              <a:t>‹#›</a:t>
            </a:fld>
            <a:endParaRPr lang="en-US" altLang="ja-JP"/>
          </a:p>
        </p:txBody>
      </p:sp>
    </p:spTree>
    <p:extLst>
      <p:ext uri="{BB962C8B-B14F-4D97-AF65-F5344CB8AC3E}">
        <p14:creationId xmlns:p14="http://schemas.microsoft.com/office/powerpoint/2010/main" val="250863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4DF86-F1D6-441B-BF83-F9BDE174BA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41C0E435-EDD5-4B8D-A176-126EE4C0E5BC}"/>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5B8A4E92-9871-40D4-B3A4-AC138B2A114B}"/>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887F67BD-1CDD-4481-95EF-A39C6A297A6C}"/>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B0DC92F3-D000-44A6-9881-C0730929700B}"/>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5311AE75-FE70-475B-874D-3B49206D2001}"/>
              </a:ext>
            </a:extLst>
          </p:cNvPr>
          <p:cNvSpPr>
            <a:spLocks noGrp="1"/>
          </p:cNvSpPr>
          <p:nvPr>
            <p:ph type="sldNum" sz="quarter" idx="12"/>
          </p:nvPr>
        </p:nvSpPr>
        <p:spPr/>
        <p:txBody>
          <a:bodyPr/>
          <a:lstStyle>
            <a:lvl1pPr>
              <a:defRPr/>
            </a:lvl1pPr>
          </a:lstStyle>
          <a:p>
            <a:fld id="{B200785D-CAE3-4A72-B6B6-FDBD4C8D8287}" type="slidenum">
              <a:rPr lang="en-US" altLang="ja-JP"/>
              <a:pPr/>
              <a:t>‹#›</a:t>
            </a:fld>
            <a:endParaRPr lang="en-US" altLang="ja-JP"/>
          </a:p>
        </p:txBody>
      </p:sp>
    </p:spTree>
    <p:extLst>
      <p:ext uri="{BB962C8B-B14F-4D97-AF65-F5344CB8AC3E}">
        <p14:creationId xmlns:p14="http://schemas.microsoft.com/office/powerpoint/2010/main" val="86025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C1E7C0-B401-4567-9E4C-89560B0E1C85}"/>
              </a:ext>
            </a:extLst>
          </p:cNvPr>
          <p:cNvSpPr>
            <a:spLocks noGrp="1"/>
          </p:cNvSpPr>
          <p:nvPr>
            <p:ph type="title"/>
          </p:nvPr>
        </p:nvSpPr>
        <p:spPr>
          <a:xfrm>
            <a:off x="692150" y="414338"/>
            <a:ext cx="8675688" cy="1501775"/>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E4758A53-475E-4AC7-845F-2C2FF2AA1AF8}"/>
              </a:ext>
            </a:extLst>
          </p:cNvPr>
          <p:cNvSpPr>
            <a:spLocks noGrp="1"/>
          </p:cNvSpPr>
          <p:nvPr>
            <p:ph type="body" idx="1"/>
          </p:nvPr>
        </p:nvSpPr>
        <p:spPr>
          <a:xfrm>
            <a:off x="692150" y="1905000"/>
            <a:ext cx="425608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90471379-DB7D-4560-AE1C-4D2B8E319B18}"/>
              </a:ext>
            </a:extLst>
          </p:cNvPr>
          <p:cNvSpPr>
            <a:spLocks noGrp="1"/>
          </p:cNvSpPr>
          <p:nvPr>
            <p:ph sz="half" idx="2"/>
          </p:nvPr>
        </p:nvSpPr>
        <p:spPr>
          <a:xfrm>
            <a:off x="692150" y="2838450"/>
            <a:ext cx="4256088" cy="41767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568F01DC-72FB-4421-A70A-C81BA20E53B0}"/>
              </a:ext>
            </a:extLst>
          </p:cNvPr>
          <p:cNvSpPr>
            <a:spLocks noGrp="1"/>
          </p:cNvSpPr>
          <p:nvPr>
            <p:ph type="body" sz="quarter" idx="3"/>
          </p:nvPr>
        </p:nvSpPr>
        <p:spPr>
          <a:xfrm>
            <a:off x="5092700" y="1905000"/>
            <a:ext cx="4275138" cy="933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12E3DA76-6248-49C7-B178-89970C963D4B}"/>
              </a:ext>
            </a:extLst>
          </p:cNvPr>
          <p:cNvSpPr>
            <a:spLocks noGrp="1"/>
          </p:cNvSpPr>
          <p:nvPr>
            <p:ph sz="quarter" idx="4"/>
          </p:nvPr>
        </p:nvSpPr>
        <p:spPr>
          <a:xfrm>
            <a:off x="5092700" y="2838450"/>
            <a:ext cx="4275138" cy="417671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3DC0387D-7E75-4FEF-9CF7-BDC2576AC707}"/>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4C5A7B9F-5F93-42ED-B85D-C32374F899B7}"/>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C0B7B830-B45E-4B08-AE7C-5696E61D04B2}"/>
              </a:ext>
            </a:extLst>
          </p:cNvPr>
          <p:cNvSpPr>
            <a:spLocks noGrp="1"/>
          </p:cNvSpPr>
          <p:nvPr>
            <p:ph type="sldNum" sz="quarter" idx="12"/>
          </p:nvPr>
        </p:nvSpPr>
        <p:spPr/>
        <p:txBody>
          <a:bodyPr/>
          <a:lstStyle>
            <a:lvl1pPr>
              <a:defRPr/>
            </a:lvl1pPr>
          </a:lstStyle>
          <a:p>
            <a:fld id="{EC1AE53E-F1E4-4811-A890-2F1A2C949275}" type="slidenum">
              <a:rPr lang="en-US" altLang="ja-JP"/>
              <a:pPr/>
              <a:t>‹#›</a:t>
            </a:fld>
            <a:endParaRPr lang="en-US" altLang="ja-JP"/>
          </a:p>
        </p:txBody>
      </p:sp>
    </p:spTree>
    <p:extLst>
      <p:ext uri="{BB962C8B-B14F-4D97-AF65-F5344CB8AC3E}">
        <p14:creationId xmlns:p14="http://schemas.microsoft.com/office/powerpoint/2010/main" val="71065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748D7-337B-471D-AA28-32B66AD7946C}"/>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1CE2432-E346-49CE-BD69-716FAC93EFE2}"/>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67BE03EE-031A-49E2-9E77-98C9C88C2A39}"/>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98996E5E-1005-47AF-8532-EDF133C239D8}"/>
              </a:ext>
            </a:extLst>
          </p:cNvPr>
          <p:cNvSpPr>
            <a:spLocks noGrp="1"/>
          </p:cNvSpPr>
          <p:nvPr>
            <p:ph type="sldNum" sz="quarter" idx="12"/>
          </p:nvPr>
        </p:nvSpPr>
        <p:spPr/>
        <p:txBody>
          <a:bodyPr/>
          <a:lstStyle>
            <a:lvl1pPr>
              <a:defRPr/>
            </a:lvl1pPr>
          </a:lstStyle>
          <a:p>
            <a:fld id="{BFD7004B-BD87-428A-9A72-852C0BCC3811}" type="slidenum">
              <a:rPr lang="en-US" altLang="ja-JP"/>
              <a:pPr/>
              <a:t>‹#›</a:t>
            </a:fld>
            <a:endParaRPr lang="en-US" altLang="ja-JP"/>
          </a:p>
        </p:txBody>
      </p:sp>
    </p:spTree>
    <p:extLst>
      <p:ext uri="{BB962C8B-B14F-4D97-AF65-F5344CB8AC3E}">
        <p14:creationId xmlns:p14="http://schemas.microsoft.com/office/powerpoint/2010/main" val="94229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7296626-C1B7-4BFD-8627-B36E9149C52A}"/>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701BE502-30D4-439F-8E0E-E745D3DCFAF5}"/>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6A0E213B-E677-4354-AEA4-AC13017569D3}"/>
              </a:ext>
            </a:extLst>
          </p:cNvPr>
          <p:cNvSpPr>
            <a:spLocks noGrp="1"/>
          </p:cNvSpPr>
          <p:nvPr>
            <p:ph type="sldNum" sz="quarter" idx="12"/>
          </p:nvPr>
        </p:nvSpPr>
        <p:spPr/>
        <p:txBody>
          <a:bodyPr/>
          <a:lstStyle>
            <a:lvl1pPr>
              <a:defRPr/>
            </a:lvl1pPr>
          </a:lstStyle>
          <a:p>
            <a:fld id="{32850CF2-BBF2-4A3E-B772-5EF3CF372A2E}" type="slidenum">
              <a:rPr lang="en-US" altLang="ja-JP"/>
              <a:pPr/>
              <a:t>‹#›</a:t>
            </a:fld>
            <a:endParaRPr lang="en-US" altLang="ja-JP"/>
          </a:p>
        </p:txBody>
      </p:sp>
    </p:spTree>
    <p:extLst>
      <p:ext uri="{BB962C8B-B14F-4D97-AF65-F5344CB8AC3E}">
        <p14:creationId xmlns:p14="http://schemas.microsoft.com/office/powerpoint/2010/main" val="133880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98C0D-E0D6-47AA-8DDF-B3BF6232C311}"/>
              </a:ext>
            </a:extLst>
          </p:cNvPr>
          <p:cNvSpPr>
            <a:spLocks noGrp="1"/>
          </p:cNvSpPr>
          <p:nvPr>
            <p:ph type="title"/>
          </p:nvPr>
        </p:nvSpPr>
        <p:spPr>
          <a:xfrm>
            <a:off x="692150" y="517525"/>
            <a:ext cx="3244850" cy="1814513"/>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9DBC2170-334B-41A1-8029-5D73F3272802}"/>
              </a:ext>
            </a:extLst>
          </p:cNvPr>
          <p:cNvSpPr>
            <a:spLocks noGrp="1"/>
          </p:cNvSpPr>
          <p:nvPr>
            <p:ph idx="1"/>
          </p:nvPr>
        </p:nvSpPr>
        <p:spPr>
          <a:xfrm>
            <a:off x="4276725" y="1119188"/>
            <a:ext cx="5091113" cy="55229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7266137D-2238-4DCB-ABFA-32C5D65EEFE1}"/>
              </a:ext>
            </a:extLst>
          </p:cNvPr>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E5A8E3C-9FB6-486E-85C3-D7D2C9444A0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E01DA9CC-74BB-44C5-92CA-4082F23D37EA}"/>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F82137C8-9893-4BF0-A13D-6B68832CCC05}"/>
              </a:ext>
            </a:extLst>
          </p:cNvPr>
          <p:cNvSpPr>
            <a:spLocks noGrp="1"/>
          </p:cNvSpPr>
          <p:nvPr>
            <p:ph type="sldNum" sz="quarter" idx="12"/>
          </p:nvPr>
        </p:nvSpPr>
        <p:spPr/>
        <p:txBody>
          <a:bodyPr/>
          <a:lstStyle>
            <a:lvl1pPr>
              <a:defRPr/>
            </a:lvl1pPr>
          </a:lstStyle>
          <a:p>
            <a:fld id="{469A8A91-3710-4883-AD85-350A788B8594}" type="slidenum">
              <a:rPr lang="en-US" altLang="ja-JP"/>
              <a:pPr/>
              <a:t>‹#›</a:t>
            </a:fld>
            <a:endParaRPr lang="en-US" altLang="ja-JP"/>
          </a:p>
        </p:txBody>
      </p:sp>
    </p:spTree>
    <p:extLst>
      <p:ext uri="{BB962C8B-B14F-4D97-AF65-F5344CB8AC3E}">
        <p14:creationId xmlns:p14="http://schemas.microsoft.com/office/powerpoint/2010/main" val="396298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AEA468-137C-40CE-A15F-162AEB022A4F}"/>
              </a:ext>
            </a:extLst>
          </p:cNvPr>
          <p:cNvSpPr>
            <a:spLocks noGrp="1"/>
          </p:cNvSpPr>
          <p:nvPr>
            <p:ph type="title"/>
          </p:nvPr>
        </p:nvSpPr>
        <p:spPr>
          <a:xfrm>
            <a:off x="692150" y="517525"/>
            <a:ext cx="3244850" cy="1814513"/>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42E57CF5-D6FA-44D7-A4F3-36D0C59DFBA7}"/>
              </a:ext>
            </a:extLst>
          </p:cNvPr>
          <p:cNvSpPr>
            <a:spLocks noGrp="1"/>
          </p:cNvSpPr>
          <p:nvPr>
            <p:ph type="pic" idx="1"/>
          </p:nvPr>
        </p:nvSpPr>
        <p:spPr>
          <a:xfrm>
            <a:off x="4276725" y="1119188"/>
            <a:ext cx="5091113" cy="55229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765A2AA3-DF9C-4498-A846-43AE080D1FEC}"/>
              </a:ext>
            </a:extLst>
          </p:cNvPr>
          <p:cNvSpPr>
            <a:spLocks noGrp="1"/>
          </p:cNvSpPr>
          <p:nvPr>
            <p:ph type="body" sz="half" idx="2"/>
          </p:nvPr>
        </p:nvSpPr>
        <p:spPr>
          <a:xfrm>
            <a:off x="692150" y="2332038"/>
            <a:ext cx="3244850" cy="4319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49C92060-C687-4F25-8095-21E25764783B}"/>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93FA5581-1FF1-41D1-B18E-B51A6516EE93}"/>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DA1FDBC9-9C7E-4024-90DB-CC3CE83485FE}"/>
              </a:ext>
            </a:extLst>
          </p:cNvPr>
          <p:cNvSpPr>
            <a:spLocks noGrp="1"/>
          </p:cNvSpPr>
          <p:nvPr>
            <p:ph type="sldNum" sz="quarter" idx="12"/>
          </p:nvPr>
        </p:nvSpPr>
        <p:spPr/>
        <p:txBody>
          <a:bodyPr/>
          <a:lstStyle>
            <a:lvl1pPr>
              <a:defRPr/>
            </a:lvl1pPr>
          </a:lstStyle>
          <a:p>
            <a:fld id="{0DB6871E-27BE-4962-A763-7C82A17BEBF9}" type="slidenum">
              <a:rPr lang="en-US" altLang="ja-JP"/>
              <a:pPr/>
              <a:t>‹#›</a:t>
            </a:fld>
            <a:endParaRPr lang="en-US" altLang="ja-JP"/>
          </a:p>
        </p:txBody>
      </p:sp>
    </p:spTree>
    <p:extLst>
      <p:ext uri="{BB962C8B-B14F-4D97-AF65-F5344CB8AC3E}">
        <p14:creationId xmlns:p14="http://schemas.microsoft.com/office/powerpoint/2010/main" val="257080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4787DCE-82B5-4035-84CA-7ED7BDBD98F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a:extLst>
              <a:ext uri="{FF2B5EF4-FFF2-40B4-BE49-F238E27FC236}">
                <a16:creationId xmlns:a16="http://schemas.microsoft.com/office/drawing/2014/main" id="{BE98E19A-4883-4F9C-9972-46CF2ACADDC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a:extLst>
              <a:ext uri="{FF2B5EF4-FFF2-40B4-BE49-F238E27FC236}">
                <a16:creationId xmlns:a16="http://schemas.microsoft.com/office/drawing/2014/main" id="{21C3DD16-90F8-4140-99C5-2BA3D75A07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ea typeface="ＭＳ Ｐゴシック" panose="020B0600070205080204" pitchFamily="50" charset="-128"/>
              </a:defRPr>
            </a:lvl1pPr>
          </a:lstStyle>
          <a:p>
            <a:endParaRPr lang="en-US" altLang="ja-JP"/>
          </a:p>
        </p:txBody>
      </p:sp>
      <p:sp>
        <p:nvSpPr>
          <p:cNvPr id="1029" name="Rectangle 5">
            <a:extLst>
              <a:ext uri="{FF2B5EF4-FFF2-40B4-BE49-F238E27FC236}">
                <a16:creationId xmlns:a16="http://schemas.microsoft.com/office/drawing/2014/main" id="{55CC4A71-B183-40D0-96A8-C1DED544D7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panose="020B0600070205080204" pitchFamily="50" charset="-128"/>
              </a:defRPr>
            </a:lvl1pPr>
          </a:lstStyle>
          <a:p>
            <a:endParaRPr lang="en-US" altLang="ja-JP"/>
          </a:p>
        </p:txBody>
      </p:sp>
      <p:sp>
        <p:nvSpPr>
          <p:cNvPr id="1030" name="Rectangle 6">
            <a:extLst>
              <a:ext uri="{FF2B5EF4-FFF2-40B4-BE49-F238E27FC236}">
                <a16:creationId xmlns:a16="http://schemas.microsoft.com/office/drawing/2014/main" id="{5B9149D7-941B-4BDA-B1F5-BE0FD291D75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ea typeface="ＭＳ Ｐゴシック" panose="020B0600070205080204" pitchFamily="50" charset="-128"/>
              </a:defRPr>
            </a:lvl1pPr>
          </a:lstStyle>
          <a:p>
            <a:fld id="{10E4E9C4-80CA-42F9-9E38-54F46CF37032}"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meijiyasuda.co.jp/dtf/daily/lifeevent/200615li006.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toyokeizai.net/articles/-/4096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3C399D-EFFC-4682-A843-81CC098457F2}"/>
              </a:ext>
            </a:extLst>
          </p:cNvPr>
          <p:cNvSpPr txBox="1"/>
          <p:nvPr/>
        </p:nvSpPr>
        <p:spPr>
          <a:xfrm>
            <a:off x="990602" y="1676400"/>
            <a:ext cx="8153400" cy="707886"/>
          </a:xfrm>
          <a:prstGeom prst="rect">
            <a:avLst/>
          </a:prstGeom>
          <a:noFill/>
          <a:ln>
            <a:solidFill>
              <a:schemeClr val="tx1"/>
            </a:solidFill>
          </a:ln>
        </p:spPr>
        <p:txBody>
          <a:bodyPr wrap="square" rtlCol="0">
            <a:sp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子どもはなぜコロナに強いのか？</a:t>
            </a:r>
          </a:p>
        </p:txBody>
      </p:sp>
      <p:sp>
        <p:nvSpPr>
          <p:cNvPr id="3" name="テキスト ボックス 2">
            <a:extLst>
              <a:ext uri="{FF2B5EF4-FFF2-40B4-BE49-F238E27FC236}">
                <a16:creationId xmlns:a16="http://schemas.microsoft.com/office/drawing/2014/main" id="{F5458953-3713-4197-9584-83F43ADF9334}"/>
              </a:ext>
            </a:extLst>
          </p:cNvPr>
          <p:cNvSpPr txBox="1"/>
          <p:nvPr/>
        </p:nvSpPr>
        <p:spPr>
          <a:xfrm>
            <a:off x="381000" y="4367034"/>
            <a:ext cx="9372600" cy="2246769"/>
          </a:xfrm>
          <a:prstGeom prst="rect">
            <a:avLst/>
          </a:prstGeom>
          <a:noFill/>
          <a:ln>
            <a:solidFill>
              <a:schemeClr val="tx1"/>
            </a:solidFill>
          </a:ln>
        </p:spPr>
        <p:txBody>
          <a:bodyPr wrap="square" rtlCol="0">
            <a:spAutoFit/>
          </a:bodyPr>
          <a:lstStyle/>
          <a:p>
            <a:pPr marL="571500" indent="-571500">
              <a:buFont typeface="Arial" panose="020B0604020202020204" pitchFamily="34" charset="0"/>
              <a:buChar char="•"/>
            </a:pPr>
            <a:r>
              <a:rPr kumimoji="1" lang="ja-JP" altLang="en-US" sz="4000" dirty="0">
                <a:solidFill>
                  <a:srgbClr val="FF0000"/>
                </a:solidFill>
                <a:latin typeface="ＭＳ Ｐゴシック" panose="020B0600070205080204" pitchFamily="50" charset="-128"/>
                <a:ea typeface="ＭＳ Ｐゴシック" panose="020B0600070205080204" pitchFamily="50" charset="-128"/>
              </a:rPr>
              <a:t>自然免疫</a:t>
            </a:r>
            <a:r>
              <a:rPr kumimoji="1" lang="ja-JP" altLang="en-US" sz="4000" dirty="0">
                <a:latin typeface="ＭＳ Ｐゴシック" panose="020B0600070205080204" pitchFamily="50" charset="-128"/>
                <a:ea typeface="ＭＳ Ｐゴシック" panose="020B0600070205080204" pitchFamily="50" charset="-128"/>
              </a:rPr>
              <a:t>が強いから</a:t>
            </a:r>
            <a:endParaRPr kumimoji="1" lang="en-US" altLang="ja-JP" sz="4000" dirty="0">
              <a:latin typeface="ＭＳ Ｐゴシック" panose="020B0600070205080204" pitchFamily="50" charset="-128"/>
              <a:ea typeface="ＭＳ Ｐゴシック" panose="020B0600070205080204" pitchFamily="50" charset="-128"/>
            </a:endParaRPr>
          </a:p>
          <a:p>
            <a:pPr marL="571500" indent="-571500">
              <a:buFont typeface="Arial" panose="020B0604020202020204" pitchFamily="34" charset="0"/>
              <a:buChar char="•"/>
            </a:pPr>
            <a:r>
              <a:rPr kumimoji="1" lang="ja-JP" altLang="en-US" sz="3600" dirty="0">
                <a:latin typeface="ＭＳ Ｐゴシック" panose="020B0600070205080204" pitchFamily="50" charset="-128"/>
                <a:ea typeface="ＭＳ Ｐゴシック" panose="020B0600070205080204" pitchFamily="50" charset="-128"/>
              </a:rPr>
              <a:t>獲得免疫が未完成であることもメリットの可能性</a:t>
            </a:r>
            <a:r>
              <a:rPr kumimoji="1" lang="en-US" altLang="ja-JP" sz="2800" dirty="0">
                <a:latin typeface="ＭＳ Ｐゴシック" panose="020B0600070205080204" pitchFamily="50" charset="-128"/>
                <a:ea typeface="ＭＳ Ｐゴシック" panose="020B0600070205080204" pitchFamily="50" charset="-128"/>
              </a:rPr>
              <a:t>(</a:t>
            </a:r>
            <a:r>
              <a:rPr kumimoji="1" lang="ja-JP" altLang="en-US" sz="2800" dirty="0">
                <a:latin typeface="ＭＳ Ｐゴシック" panose="020B0600070205080204" pitchFamily="50" charset="-128"/>
                <a:ea typeface="ＭＳ Ｐゴシック" panose="020B0600070205080204" pitchFamily="50" charset="-128"/>
              </a:rPr>
              <a:t>＜大人では、獲得免疫で過剰な炎症が引き起こされて重症化するという仮説がある</a:t>
            </a:r>
            <a:r>
              <a:rPr kumimoji="1" lang="en-US" altLang="ja-JP" sz="2800" dirty="0">
                <a:latin typeface="ＭＳ Ｐゴシック" panose="020B0600070205080204" pitchFamily="50" charset="-128"/>
                <a:ea typeface="ＭＳ Ｐゴシック" panose="020B0600070205080204" pitchFamily="50" charset="-128"/>
              </a:rPr>
              <a:t>)</a:t>
            </a:r>
            <a:endParaRPr kumimoji="1" lang="ja-JP" altLang="en-US" sz="3600" dirty="0">
              <a:latin typeface="ＭＳ Ｐゴシック" panose="020B0600070205080204" pitchFamily="50" charset="-128"/>
              <a:ea typeface="ＭＳ Ｐゴシック" panose="020B0600070205080204" pitchFamily="50" charset="-128"/>
            </a:endParaRPr>
          </a:p>
        </p:txBody>
      </p:sp>
      <p:cxnSp>
        <p:nvCxnSpPr>
          <p:cNvPr id="5" name="直線矢印コネクタ 4">
            <a:extLst>
              <a:ext uri="{FF2B5EF4-FFF2-40B4-BE49-F238E27FC236}">
                <a16:creationId xmlns:a16="http://schemas.microsoft.com/office/drawing/2014/main" id="{B28C5634-F620-45A2-A60D-0E1FC5B5095A}"/>
              </a:ext>
            </a:extLst>
          </p:cNvPr>
          <p:cNvCxnSpPr>
            <a:cxnSpLocks/>
            <a:stCxn id="2" idx="2"/>
            <a:endCxn id="3" idx="0"/>
          </p:cNvCxnSpPr>
          <p:nvPr/>
        </p:nvCxnSpPr>
        <p:spPr bwMode="auto">
          <a:xfrm flipH="1">
            <a:off x="5067300" y="2384286"/>
            <a:ext cx="2" cy="1982748"/>
          </a:xfrm>
          <a:prstGeom prst="straightConnector1">
            <a:avLst/>
          </a:prstGeom>
          <a:solidFill>
            <a:schemeClr val="accent1"/>
          </a:solidFill>
          <a:ln w="381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1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免疫の３つの主な仕組み">
            <a:extLst>
              <a:ext uri="{FF2B5EF4-FFF2-40B4-BE49-F238E27FC236}">
                <a16:creationId xmlns:a16="http://schemas.microsoft.com/office/drawing/2014/main" id="{052C3261-54C6-4AD8-BBD8-F6FCFE27B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1000"/>
            <a:ext cx="8305799" cy="637191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859781C-E8F4-4538-B4D5-269A2C5C4399}"/>
              </a:ext>
            </a:extLst>
          </p:cNvPr>
          <p:cNvSpPr txBox="1"/>
          <p:nvPr/>
        </p:nvSpPr>
        <p:spPr>
          <a:xfrm>
            <a:off x="152400" y="7206734"/>
            <a:ext cx="9753600" cy="369332"/>
          </a:xfrm>
          <a:prstGeom prst="rect">
            <a:avLst/>
          </a:prstGeom>
          <a:noFill/>
        </p:spPr>
        <p:txBody>
          <a:bodyPr wrap="square">
            <a:spAutoFit/>
          </a:bodyPr>
          <a:lstStyle/>
          <a:p>
            <a:r>
              <a:rPr lang="ja-JP" altLang="en-US" dirty="0">
                <a:hlinkClick r:id="rId4"/>
              </a:rPr>
              <a:t>知っておきたい免疫のこと </a:t>
            </a:r>
            <a:r>
              <a:rPr lang="en-US" altLang="ja-JP" dirty="0">
                <a:hlinkClick r:id="rId4"/>
              </a:rPr>
              <a:t>| </a:t>
            </a:r>
            <a:r>
              <a:rPr lang="ja-JP" altLang="en-US" dirty="0">
                <a:hlinkClick r:id="rId4"/>
              </a:rPr>
              <a:t>ライフフィールドマガジン </a:t>
            </a:r>
            <a:r>
              <a:rPr lang="en-US" altLang="ja-JP" dirty="0">
                <a:hlinkClick r:id="rId4"/>
              </a:rPr>
              <a:t>| </a:t>
            </a:r>
            <a:r>
              <a:rPr lang="ja-JP" altLang="en-US" dirty="0">
                <a:hlinkClick r:id="rId4"/>
              </a:rPr>
              <a:t>明治安田生命 </a:t>
            </a:r>
            <a:r>
              <a:rPr lang="en-US" altLang="ja-JP" dirty="0">
                <a:hlinkClick r:id="rId4"/>
              </a:rPr>
              <a:t>(meijiyasuda.co.jp)</a:t>
            </a:r>
            <a:endParaRPr lang="ja-JP" altLang="en-US" dirty="0"/>
          </a:p>
        </p:txBody>
      </p:sp>
    </p:spTree>
    <p:extLst>
      <p:ext uri="{BB962C8B-B14F-4D97-AF65-F5344CB8AC3E}">
        <p14:creationId xmlns:p14="http://schemas.microsoft.com/office/powerpoint/2010/main" val="268859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4B08B49-2551-42DA-8963-B035F380661F}"/>
              </a:ext>
            </a:extLst>
          </p:cNvPr>
          <p:cNvSpPr txBox="1"/>
          <p:nvPr/>
        </p:nvSpPr>
        <p:spPr>
          <a:xfrm>
            <a:off x="283028" y="95998"/>
            <a:ext cx="9546771" cy="6986528"/>
          </a:xfrm>
          <a:prstGeom prst="rect">
            <a:avLst/>
          </a:prstGeom>
          <a:noFill/>
        </p:spPr>
        <p:txBody>
          <a:bodyPr wrap="square">
            <a:spAutoFit/>
          </a:bodyPr>
          <a:lstStyle/>
          <a:p>
            <a:pPr algn="ctr"/>
            <a:r>
              <a:rPr lang="ja-JP" altLang="en-US" sz="4000" dirty="0">
                <a:latin typeface="Meiryo UI" panose="020B0604030504040204" pitchFamily="50" charset="-128"/>
                <a:ea typeface="Meiryo UI" panose="020B0604030504040204" pitchFamily="50" charset="-128"/>
              </a:rPr>
              <a:t>抗原原罪 </a:t>
            </a:r>
            <a:r>
              <a:rPr lang="en-US" altLang="ja-JP" sz="3600" dirty="0">
                <a:latin typeface="Meiryo UI" panose="020B0604030504040204" pitchFamily="50" charset="-128"/>
                <a:ea typeface="Meiryo UI" panose="020B0604030504040204" pitchFamily="50" charset="-128"/>
              </a:rPr>
              <a:t>original antigenic sin</a:t>
            </a:r>
            <a:endParaRPr lang="en-US" altLang="ja-JP" sz="40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solidFill>
                  <a:srgbClr val="FF0000"/>
                </a:solidFill>
                <a:latin typeface="Meiryo UI" panose="020B0604030504040204" pitchFamily="50" charset="-128"/>
                <a:ea typeface="Meiryo UI" panose="020B0604030504040204" pitchFamily="50" charset="-128"/>
              </a:rPr>
              <a:t>成人は長年コロナウイルス属にばく露されているため、免疫系の正常な働きによって抗体やエフェクターＴ細胞が獲得されると、それらは同じ抗原に対して反応するナイーブリンパ球が活性化されることを抑制する現象。つまり自然免疫機能が低下する</a:t>
            </a:r>
            <a:r>
              <a:rPr lang="ja-JP" altLang="en-US" sz="2400" dirty="0">
                <a:latin typeface="Meiryo UI" panose="020B0604030504040204" pitchFamily="50" charset="-128"/>
                <a:ea typeface="Meiryo UI" panose="020B0604030504040204" pitchFamily="50" charset="-128"/>
              </a:rPr>
              <a:t>ことになる。</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成人が適応免疫を過剰に発現する傾向があることが新型コロナ感染後、望ましくない合併症をもたらす原因になっているのかもしれない</a:t>
            </a:r>
            <a:endParaRPr lang="en-US" altLang="ja-JP" sz="2400" dirty="0">
              <a:latin typeface="Meiryo UI" panose="020B0604030504040204" pitchFamily="50" charset="-128"/>
              <a:ea typeface="Meiryo UI" panose="020B0604030504040204" pitchFamily="50" charset="-128"/>
            </a:endParaRPr>
          </a:p>
          <a:p>
            <a:endParaRPr lang="ja-JP" altLang="en-US"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適応免疫機能に欠陥があるために、抗体を作れないあるいは</a:t>
            </a:r>
            <a:r>
              <a:rPr lang="en-US" altLang="ja-JP" sz="2400" dirty="0">
                <a:latin typeface="Meiryo UI" panose="020B0604030504040204" pitchFamily="50" charset="-128"/>
                <a:ea typeface="Meiryo UI" panose="020B0604030504040204" pitchFamily="50" charset="-128"/>
              </a:rPr>
              <a:t>B</a:t>
            </a:r>
            <a:r>
              <a:rPr lang="ja-JP" altLang="en-US" sz="2400" dirty="0">
                <a:latin typeface="Meiryo UI" panose="020B0604030504040204" pitchFamily="50" charset="-128"/>
                <a:ea typeface="Meiryo UI" panose="020B0604030504040204" pitchFamily="50" charset="-128"/>
              </a:rPr>
              <a:t>細胞や</a:t>
            </a:r>
            <a:r>
              <a:rPr lang="en-US" altLang="ja-JP" sz="2400" dirty="0">
                <a:latin typeface="Meiryo UI" panose="020B0604030504040204" pitchFamily="50" charset="-128"/>
                <a:ea typeface="Meiryo UI" panose="020B0604030504040204" pitchFamily="50" charset="-128"/>
              </a:rPr>
              <a:t>T</a:t>
            </a:r>
            <a:r>
              <a:rPr lang="ja-JP" altLang="en-US" sz="2400" dirty="0">
                <a:latin typeface="Meiryo UI" panose="020B0604030504040204" pitchFamily="50" charset="-128"/>
                <a:ea typeface="Meiryo UI" panose="020B0604030504040204" pitchFamily="50" charset="-128"/>
              </a:rPr>
              <a:t>細胞を作れない子どもは、新型コロナに感染しても、厄介な事は起こらなかった。新型コロナに感染して重症化したのは、自然免疫機能が不調な子どもだけだった。彼女は「新型コロナウイルスを防ぐ働きは適応免疫でなく、自然免疫にあることがはっきりした。</a:t>
            </a:r>
            <a:endParaRPr lang="en-US" altLang="ja-JP" sz="2400" dirty="0">
              <a:latin typeface="Meiryo UI" panose="020B0604030504040204" pitchFamily="50" charset="-128"/>
              <a:ea typeface="Meiryo UI" panose="020B0604030504040204" pitchFamily="50" charset="-128"/>
            </a:endParaRPr>
          </a:p>
          <a:p>
            <a:endParaRPr lang="en-US" altLang="ja-JP" sz="2400"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この考えからするならば、小児は、新型コロナウイルスと初対面であるため、自然免疫が十分に発揮されるということになる。</a:t>
            </a:r>
            <a:endParaRPr lang="en-US" altLang="ja-JP" sz="2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E5796FC5-7898-4803-8FEA-AF4649374658}"/>
              </a:ext>
            </a:extLst>
          </p:cNvPr>
          <p:cNvSpPr txBox="1"/>
          <p:nvPr/>
        </p:nvSpPr>
        <p:spPr>
          <a:xfrm>
            <a:off x="457200" y="7082526"/>
            <a:ext cx="9144000" cy="646331"/>
          </a:xfrm>
          <a:prstGeom prst="rect">
            <a:avLst/>
          </a:prstGeom>
          <a:noFill/>
        </p:spPr>
        <p:txBody>
          <a:bodyPr wrap="square">
            <a:spAutoFit/>
          </a:bodyPr>
          <a:lstStyle/>
          <a:p>
            <a:r>
              <a:rPr lang="en-US" altLang="ja-JP" dirty="0" err="1"/>
              <a:t>Mallapaty</a:t>
            </a:r>
            <a:r>
              <a:rPr lang="en-US" altLang="ja-JP" dirty="0"/>
              <a:t> S. Kids and COVID: why young immune systems are still on top. Nature. 2021 Sep;597(7875):166-168. </a:t>
            </a:r>
            <a:r>
              <a:rPr lang="en-US" altLang="ja-JP" dirty="0" err="1"/>
              <a:t>doi</a:t>
            </a:r>
            <a:r>
              <a:rPr lang="en-US" altLang="ja-JP" dirty="0"/>
              <a:t>: 10.1038/d41586-021-02423-8. PMID: 34493845.</a:t>
            </a:r>
          </a:p>
        </p:txBody>
      </p:sp>
    </p:spTree>
    <p:extLst>
      <p:ext uri="{BB962C8B-B14F-4D97-AF65-F5344CB8AC3E}">
        <p14:creationId xmlns:p14="http://schemas.microsoft.com/office/powerpoint/2010/main" val="6086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5F43772-B359-440F-850B-BC954F3411F5}"/>
              </a:ext>
            </a:extLst>
          </p:cNvPr>
          <p:cNvSpPr txBox="1"/>
          <p:nvPr/>
        </p:nvSpPr>
        <p:spPr>
          <a:xfrm>
            <a:off x="2095500" y="2971800"/>
            <a:ext cx="5867400" cy="1200329"/>
          </a:xfrm>
          <a:prstGeom prst="rect">
            <a:avLst/>
          </a:prstGeom>
          <a:noFill/>
        </p:spPr>
        <p:txBody>
          <a:bodyPr wrap="square" rtlCol="0">
            <a:spAutoFit/>
          </a:bodyPr>
          <a:lstStyle/>
          <a:p>
            <a:r>
              <a:rPr kumimoji="1" lang="ja-JP" altLang="en-US" sz="7200" dirty="0"/>
              <a:t>マスクの効果</a:t>
            </a:r>
          </a:p>
        </p:txBody>
      </p:sp>
    </p:spTree>
    <p:extLst>
      <p:ext uri="{BB962C8B-B14F-4D97-AF65-F5344CB8AC3E}">
        <p14:creationId xmlns:p14="http://schemas.microsoft.com/office/powerpoint/2010/main" val="82627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53C399D-EFFC-4682-A843-81CC098457F2}"/>
              </a:ext>
            </a:extLst>
          </p:cNvPr>
          <p:cNvSpPr txBox="1"/>
          <p:nvPr/>
        </p:nvSpPr>
        <p:spPr>
          <a:xfrm>
            <a:off x="914400" y="1676400"/>
            <a:ext cx="8153400" cy="1323439"/>
          </a:xfrm>
          <a:prstGeom prst="rect">
            <a:avLst/>
          </a:prstGeom>
          <a:noFill/>
          <a:ln>
            <a:solidFill>
              <a:schemeClr val="tx1"/>
            </a:solidFill>
          </a:ln>
        </p:spPr>
        <p:txBody>
          <a:bodyPr wrap="square" rtlCol="0">
            <a:spAutoFit/>
          </a:bodyPr>
          <a:lstStyle/>
          <a:p>
            <a:pPr algn="ctr"/>
            <a:r>
              <a:rPr kumimoji="1" lang="ja-JP" altLang="en-US" sz="4000" dirty="0">
                <a:latin typeface="ＭＳ Ｐゴシック" panose="020B0600070205080204" pitchFamily="50" charset="-128"/>
                <a:ea typeface="ＭＳ Ｐゴシック" panose="020B0600070205080204" pitchFamily="50" charset="-128"/>
              </a:rPr>
              <a:t>マスクは感染予防にどれくらい効果があるのですか？</a:t>
            </a:r>
          </a:p>
        </p:txBody>
      </p:sp>
      <p:sp>
        <p:nvSpPr>
          <p:cNvPr id="3" name="テキスト ボックス 2">
            <a:extLst>
              <a:ext uri="{FF2B5EF4-FFF2-40B4-BE49-F238E27FC236}">
                <a16:creationId xmlns:a16="http://schemas.microsoft.com/office/drawing/2014/main" id="{F5458953-3713-4197-9584-83F43ADF9334}"/>
              </a:ext>
            </a:extLst>
          </p:cNvPr>
          <p:cNvSpPr txBox="1"/>
          <p:nvPr/>
        </p:nvSpPr>
        <p:spPr>
          <a:xfrm>
            <a:off x="76200" y="4367034"/>
            <a:ext cx="9829800" cy="707886"/>
          </a:xfrm>
          <a:prstGeom prst="rect">
            <a:avLst/>
          </a:prstGeom>
          <a:noFill/>
          <a:ln>
            <a:solidFill>
              <a:schemeClr val="tx1"/>
            </a:solidFill>
          </a:ln>
        </p:spPr>
        <p:txBody>
          <a:bodyPr wrap="square" rtlCol="0">
            <a:spAutoFit/>
          </a:bodyPr>
          <a:lstStyle/>
          <a:p>
            <a:pPr algn="ctr"/>
            <a:r>
              <a:rPr kumimoji="1" lang="ja-JP" altLang="en-US" sz="4000" dirty="0">
                <a:latin typeface="ＭＳ Ｐゴシック" panose="020B0600070205080204" pitchFamily="50" charset="-128"/>
                <a:ea typeface="ＭＳ Ｐゴシック" panose="020B0600070205080204" pitchFamily="50" charset="-128"/>
              </a:rPr>
              <a:t>濃厚接触時の感染率が</a:t>
            </a:r>
            <a:r>
              <a:rPr kumimoji="1" lang="en-US" altLang="ja-JP" sz="4000" dirty="0">
                <a:solidFill>
                  <a:srgbClr val="FF0000"/>
                </a:solidFill>
                <a:latin typeface="ＭＳ Ｐゴシック" panose="020B0600070205080204" pitchFamily="50" charset="-128"/>
                <a:ea typeface="ＭＳ Ｐゴシック" panose="020B0600070205080204" pitchFamily="50" charset="-128"/>
              </a:rPr>
              <a:t>5</a:t>
            </a:r>
            <a:r>
              <a:rPr kumimoji="1" lang="ja-JP" altLang="en-US" sz="4000" dirty="0">
                <a:solidFill>
                  <a:srgbClr val="FF0000"/>
                </a:solidFill>
                <a:latin typeface="ＭＳ Ｐゴシック" panose="020B0600070205080204" pitchFamily="50" charset="-128"/>
                <a:ea typeface="ＭＳ Ｐゴシック" panose="020B0600070205080204" pitchFamily="50" charset="-128"/>
              </a:rPr>
              <a:t>分の</a:t>
            </a:r>
            <a:r>
              <a:rPr kumimoji="1" lang="en-US" altLang="ja-JP" sz="4000" dirty="0">
                <a:solidFill>
                  <a:srgbClr val="FF0000"/>
                </a:solidFill>
                <a:latin typeface="ＭＳ Ｐゴシック" panose="020B0600070205080204" pitchFamily="50" charset="-128"/>
                <a:ea typeface="ＭＳ Ｐゴシック" panose="020B0600070205080204" pitchFamily="50" charset="-128"/>
              </a:rPr>
              <a:t>1</a:t>
            </a:r>
            <a:r>
              <a:rPr kumimoji="1" lang="ja-JP" altLang="en-US" sz="4000" dirty="0">
                <a:latin typeface="ＭＳ Ｐゴシック" panose="020B0600070205080204" pitchFamily="50" charset="-128"/>
                <a:ea typeface="ＭＳ Ｐゴシック" panose="020B0600070205080204" pitchFamily="50" charset="-128"/>
              </a:rPr>
              <a:t>に減ります　</a:t>
            </a:r>
          </a:p>
        </p:txBody>
      </p:sp>
      <p:cxnSp>
        <p:nvCxnSpPr>
          <p:cNvPr id="5" name="直線矢印コネクタ 4">
            <a:extLst>
              <a:ext uri="{FF2B5EF4-FFF2-40B4-BE49-F238E27FC236}">
                <a16:creationId xmlns:a16="http://schemas.microsoft.com/office/drawing/2014/main" id="{B28C5634-F620-45A2-A60D-0E1FC5B5095A}"/>
              </a:ext>
            </a:extLst>
          </p:cNvPr>
          <p:cNvCxnSpPr>
            <a:cxnSpLocks/>
            <a:stCxn id="2" idx="2"/>
            <a:endCxn id="3" idx="0"/>
          </p:cNvCxnSpPr>
          <p:nvPr/>
        </p:nvCxnSpPr>
        <p:spPr bwMode="auto">
          <a:xfrm>
            <a:off x="4991100" y="2999839"/>
            <a:ext cx="0" cy="1367195"/>
          </a:xfrm>
          <a:prstGeom prst="straightConnector1">
            <a:avLst/>
          </a:prstGeom>
          <a:solidFill>
            <a:schemeClr val="accent1"/>
          </a:solidFill>
          <a:ln w="381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3268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会話はマスクをつけてのイラスト | 高品質の無料イラスト素材集の ...">
            <a:extLst>
              <a:ext uri="{FF2B5EF4-FFF2-40B4-BE49-F238E27FC236}">
                <a16:creationId xmlns:a16="http://schemas.microsoft.com/office/drawing/2014/main" id="{E7B19345-B557-411B-8272-D3436867E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692" y="1172320"/>
            <a:ext cx="3481108" cy="3094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マスクをしない人と会話をする女性のイラスト素材 [71516943] - PIXTA">
            <a:extLst>
              <a:ext uri="{FF2B5EF4-FFF2-40B4-BE49-F238E27FC236}">
                <a16:creationId xmlns:a16="http://schemas.microsoft.com/office/drawing/2014/main" id="{393017B3-2EE6-4D63-95D0-4E7C24704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7292" y="4692713"/>
            <a:ext cx="3481108" cy="24986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広報ふくやま2021年1月特集2「新型コロナウイルス感染症に関する ...">
            <a:extLst>
              <a:ext uri="{FF2B5EF4-FFF2-40B4-BE49-F238E27FC236}">
                <a16:creationId xmlns:a16="http://schemas.microsoft.com/office/drawing/2014/main" id="{80A8C601-6F15-4885-9C14-B57CE77E4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611801"/>
            <a:ext cx="3481108" cy="238639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コロナウイルス イラストのイラスト素材 [61671797] - PIXTA">
            <a:extLst>
              <a:ext uri="{FF2B5EF4-FFF2-40B4-BE49-F238E27FC236}">
                <a16:creationId xmlns:a16="http://schemas.microsoft.com/office/drawing/2014/main" id="{7604F404-1E76-425A-9BC4-1E2633FBBF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22" t="20940" r="43614" b="43163"/>
          <a:stretch/>
        </p:blipFill>
        <p:spPr bwMode="auto">
          <a:xfrm>
            <a:off x="9027157" y="6174657"/>
            <a:ext cx="708007" cy="658116"/>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3" name="Picture 12" descr="コロナウイルス イラストのイラスト素材 [61671797] - PIXTA">
            <a:extLst>
              <a:ext uri="{FF2B5EF4-FFF2-40B4-BE49-F238E27FC236}">
                <a16:creationId xmlns:a16="http://schemas.microsoft.com/office/drawing/2014/main" id="{9B4ADD91-0F1A-48FD-BD0E-48184B32E1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22" t="20940" r="43614" b="43163"/>
          <a:stretch/>
        </p:blipFill>
        <p:spPr bwMode="auto">
          <a:xfrm>
            <a:off x="3160489" y="6227015"/>
            <a:ext cx="708007" cy="658116"/>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4" name="Picture 12" descr="コロナウイルス イラストのイラスト素材 [61671797] - PIXTA">
            <a:extLst>
              <a:ext uri="{FF2B5EF4-FFF2-40B4-BE49-F238E27FC236}">
                <a16:creationId xmlns:a16="http://schemas.microsoft.com/office/drawing/2014/main" id="{C6705044-7D22-4FC9-BEA8-EDD83AD2FC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22" t="20940" r="43614" b="43163"/>
          <a:stretch/>
        </p:blipFill>
        <p:spPr bwMode="auto">
          <a:xfrm>
            <a:off x="2517393" y="3525934"/>
            <a:ext cx="708007" cy="65811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29F0B51A-66C4-4BA7-9CE7-F9C5707C53EC}"/>
              </a:ext>
            </a:extLst>
          </p:cNvPr>
          <p:cNvSpPr txBox="1"/>
          <p:nvPr/>
        </p:nvSpPr>
        <p:spPr>
          <a:xfrm>
            <a:off x="457200" y="152400"/>
            <a:ext cx="8839200" cy="1347485"/>
          </a:xfrm>
          <a:prstGeom prst="rect">
            <a:avLst/>
          </a:prstGeom>
          <a:noFill/>
        </p:spPr>
        <p:txBody>
          <a:bodyPr wrap="square" rtlCol="0">
            <a:spAutoFit/>
          </a:bodyPr>
          <a:lstStyle/>
          <a:p>
            <a:r>
              <a:rPr kumimoji="1" lang="ja-JP" altLang="en-US" sz="3600" dirty="0">
                <a:latin typeface="ＭＳ Ｐゴシック" panose="020B0600070205080204" pitchFamily="50" charset="-128"/>
                <a:ea typeface="ＭＳ Ｐゴシック" panose="020B0600070205080204" pitchFamily="50" charset="-128"/>
              </a:rPr>
              <a:t>感染者　　　と濃厚接触をした場合の感染率</a:t>
            </a:r>
            <a:endParaRPr kumimoji="1" lang="en-US" altLang="ja-JP" sz="3600" dirty="0">
              <a:latin typeface="ＭＳ Ｐゴシック" panose="020B0600070205080204" pitchFamily="50" charset="-128"/>
              <a:ea typeface="ＭＳ Ｐゴシック" panose="020B0600070205080204" pitchFamily="50" charset="-128"/>
            </a:endParaRPr>
          </a:p>
          <a:p>
            <a:pPr algn="ctr">
              <a:lnSpc>
                <a:spcPct val="150000"/>
              </a:lnSpc>
            </a:pPr>
            <a:r>
              <a:rPr kumimoji="1" lang="ja-JP" altLang="en-US" sz="3600" dirty="0">
                <a:latin typeface="ＭＳ Ｐゴシック" panose="020B0600070205080204" pitchFamily="50" charset="-128"/>
                <a:ea typeface="ＭＳ Ｐゴシック" panose="020B0600070205080204" pitchFamily="50" charset="-128"/>
              </a:rPr>
              <a:t>＜米国大学生調査＞</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MMWR </a:t>
            </a:r>
            <a:r>
              <a:rPr lang="en-US" altLang="ja-JP" sz="2000" dirty="0" err="1">
                <a:latin typeface="ＭＳ Ｐゴシック" panose="020B0600070205080204" pitchFamily="50" charset="-128"/>
                <a:ea typeface="ＭＳ Ｐゴシック" panose="020B0600070205080204" pitchFamily="50" charset="-128"/>
              </a:rPr>
              <a:t>Morb</a:t>
            </a:r>
            <a:r>
              <a:rPr lang="en-US" altLang="ja-JP" sz="2000" dirty="0">
                <a:latin typeface="ＭＳ Ｐゴシック" panose="020B0600070205080204" pitchFamily="50" charset="-128"/>
                <a:ea typeface="ＭＳ Ｐゴシック" panose="020B0600070205080204" pitchFamily="50" charset="-128"/>
              </a:rPr>
              <a:t> Mortal </a:t>
            </a:r>
            <a:r>
              <a:rPr lang="en-US" altLang="ja-JP" sz="2000" dirty="0" err="1">
                <a:latin typeface="ＭＳ Ｐゴシック" panose="020B0600070205080204" pitchFamily="50" charset="-128"/>
                <a:ea typeface="ＭＳ Ｐゴシック" panose="020B0600070205080204" pitchFamily="50" charset="-128"/>
              </a:rPr>
              <a:t>Wkly</a:t>
            </a:r>
            <a:r>
              <a:rPr lang="en-US" altLang="ja-JP" sz="2000" dirty="0">
                <a:latin typeface="ＭＳ Ｐゴシック" panose="020B0600070205080204" pitchFamily="50" charset="-128"/>
                <a:ea typeface="ＭＳ Ｐゴシック" panose="020B0600070205080204" pitchFamily="50" charset="-128"/>
              </a:rPr>
              <a:t> Rep. 2021</a:t>
            </a:r>
            <a:r>
              <a:rPr lang="ja-JP" altLang="en-US" sz="2000" dirty="0">
                <a:latin typeface="ＭＳ Ｐゴシック" panose="020B0600070205080204" pitchFamily="50" charset="-128"/>
                <a:ea typeface="ＭＳ Ｐゴシック" panose="020B0600070205080204" pitchFamily="50" charset="-128"/>
              </a:rPr>
              <a:t>）</a:t>
            </a:r>
            <a:r>
              <a:rPr lang="en-US" altLang="ja-JP" sz="2000" dirty="0">
                <a:latin typeface="ＭＳ Ｐゴシック" panose="020B0600070205080204" pitchFamily="50" charset="-128"/>
                <a:ea typeface="ＭＳ Ｐゴシック" panose="020B0600070205080204" pitchFamily="50" charset="-128"/>
              </a:rPr>
              <a:t> </a:t>
            </a:r>
            <a:endParaRPr lang="ja-JP" altLang="en-US" sz="3600" dirty="0">
              <a:latin typeface="ＭＳ Ｐゴシック" panose="020B0600070205080204" pitchFamily="50" charset="-128"/>
              <a:ea typeface="ＭＳ Ｐゴシック" panose="020B0600070205080204" pitchFamily="50" charset="-128"/>
            </a:endParaRPr>
          </a:p>
        </p:txBody>
      </p:sp>
      <p:pic>
        <p:nvPicPr>
          <p:cNvPr id="16" name="Picture 12" descr="コロナウイルス イラストのイラスト素材 [61671797] - PIXTA">
            <a:extLst>
              <a:ext uri="{FF2B5EF4-FFF2-40B4-BE49-F238E27FC236}">
                <a16:creationId xmlns:a16="http://schemas.microsoft.com/office/drawing/2014/main" id="{5E822682-DE7D-4EE8-B2D3-D0F23759CA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22" t="20940" r="43614" b="43163"/>
          <a:stretch/>
        </p:blipFill>
        <p:spPr bwMode="auto">
          <a:xfrm>
            <a:off x="2057400" y="152400"/>
            <a:ext cx="708007" cy="658116"/>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5E0240FF-903C-4DFE-9FC2-D62CB87441FE}"/>
              </a:ext>
            </a:extLst>
          </p:cNvPr>
          <p:cNvSpPr txBox="1"/>
          <p:nvPr/>
        </p:nvSpPr>
        <p:spPr>
          <a:xfrm>
            <a:off x="5881408" y="2743200"/>
            <a:ext cx="1981200" cy="830997"/>
          </a:xfrm>
          <a:prstGeom prst="rect">
            <a:avLst/>
          </a:prstGeom>
          <a:noFill/>
        </p:spPr>
        <p:txBody>
          <a:bodyPr wrap="square" rtlCol="0">
            <a:spAutoFit/>
          </a:bodyPr>
          <a:lstStyle/>
          <a:p>
            <a:r>
              <a:rPr kumimoji="1" lang="en-US" altLang="ja-JP" sz="4800" b="1" dirty="0">
                <a:solidFill>
                  <a:srgbClr val="FF0000"/>
                </a:solidFill>
                <a:latin typeface="ＭＳ Ｐゴシック" panose="020B0600070205080204" pitchFamily="50" charset="-128"/>
                <a:ea typeface="ＭＳ Ｐゴシック" panose="020B0600070205080204" pitchFamily="50" charset="-128"/>
              </a:rPr>
              <a:t>7.7%</a:t>
            </a:r>
            <a:endParaRPr kumimoji="1" lang="ja-JP" altLang="en-US" sz="4800" b="1" dirty="0">
              <a:solidFill>
                <a:srgbClr val="FF0000"/>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507CD8C3-6FEA-4A9D-9474-50B6F2D4AC5F}"/>
              </a:ext>
            </a:extLst>
          </p:cNvPr>
          <p:cNvSpPr txBox="1"/>
          <p:nvPr/>
        </p:nvSpPr>
        <p:spPr>
          <a:xfrm>
            <a:off x="4040671" y="5486400"/>
            <a:ext cx="2304360" cy="1200329"/>
          </a:xfrm>
          <a:prstGeom prst="rect">
            <a:avLst/>
          </a:prstGeom>
          <a:noFill/>
        </p:spPr>
        <p:txBody>
          <a:bodyPr wrap="square" rtlCol="0">
            <a:spAutoFit/>
          </a:bodyPr>
          <a:lstStyle/>
          <a:p>
            <a:r>
              <a:rPr kumimoji="1" lang="en-US" altLang="ja-JP" sz="7200" b="1" dirty="0">
                <a:solidFill>
                  <a:srgbClr val="FF0000"/>
                </a:solidFill>
                <a:latin typeface="ＭＳ Ｐゴシック" panose="020B0600070205080204" pitchFamily="50" charset="-128"/>
                <a:ea typeface="ＭＳ Ｐゴシック" panose="020B0600070205080204" pitchFamily="50" charset="-128"/>
              </a:rPr>
              <a:t>32.4%</a:t>
            </a:r>
            <a:endParaRPr kumimoji="1" lang="ja-JP" altLang="en-US" sz="7200" b="1"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3" name="直線コネクタ 2">
            <a:extLst>
              <a:ext uri="{FF2B5EF4-FFF2-40B4-BE49-F238E27FC236}">
                <a16:creationId xmlns:a16="http://schemas.microsoft.com/office/drawing/2014/main" id="{BD820A34-6669-425F-9377-9ECF39F9026F}"/>
              </a:ext>
            </a:extLst>
          </p:cNvPr>
          <p:cNvCxnSpPr/>
          <p:nvPr/>
        </p:nvCxnSpPr>
        <p:spPr bwMode="auto">
          <a:xfrm>
            <a:off x="990600" y="4419600"/>
            <a:ext cx="8305800" cy="0"/>
          </a:xfrm>
          <a:prstGeom prst="line">
            <a:avLst/>
          </a:prstGeom>
          <a:solidFill>
            <a:schemeClr val="accent1"/>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8710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スチール フェンス網のシームレス パターン金属製のケージ背景イラスト ...">
            <a:extLst>
              <a:ext uri="{FF2B5EF4-FFF2-40B4-BE49-F238E27FC236}">
                <a16:creationId xmlns:a16="http://schemas.microsoft.com/office/drawing/2014/main" id="{015038F1-CDE4-47C3-9917-2AACE7F915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253" t="40137" r="37374" b="42148"/>
          <a:stretch/>
        </p:blipFill>
        <p:spPr bwMode="auto">
          <a:xfrm>
            <a:off x="838200" y="2017455"/>
            <a:ext cx="3713138" cy="2554545"/>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753C399D-EFFC-4682-A843-81CC098457F2}"/>
              </a:ext>
            </a:extLst>
          </p:cNvPr>
          <p:cNvSpPr txBox="1"/>
          <p:nvPr/>
        </p:nvSpPr>
        <p:spPr>
          <a:xfrm>
            <a:off x="457200" y="609600"/>
            <a:ext cx="9296400" cy="1323439"/>
          </a:xfrm>
          <a:prstGeom prst="rect">
            <a:avLst/>
          </a:prstGeom>
          <a:noFill/>
          <a:ln>
            <a:solidFill>
              <a:schemeClr val="tx1"/>
            </a:solidFill>
          </a:ln>
        </p:spPr>
        <p:txBody>
          <a:bodyPr wrap="square" rtlCol="0">
            <a:spAutoFit/>
          </a:bodyPr>
          <a:lstStyle/>
          <a:p>
            <a:pPr algn="ctr"/>
            <a:r>
              <a:rPr kumimoji="1" lang="ja-JP" altLang="en-US" sz="4000" dirty="0">
                <a:latin typeface="ＭＳ Ｐゴシック" panose="020B0600070205080204" pitchFamily="50" charset="-128"/>
                <a:ea typeface="ＭＳ Ｐゴシック" panose="020B0600070205080204" pitchFamily="50" charset="-128"/>
              </a:rPr>
              <a:t>ウイルスより隙間がずっと大きいのに</a:t>
            </a:r>
            <a:endParaRPr kumimoji="1" lang="en-US" altLang="ja-JP" sz="4000" dirty="0">
              <a:latin typeface="ＭＳ Ｐゴシック" panose="020B0600070205080204" pitchFamily="50" charset="-128"/>
              <a:ea typeface="ＭＳ Ｐゴシック" panose="020B0600070205080204" pitchFamily="50" charset="-128"/>
            </a:endParaRPr>
          </a:p>
          <a:p>
            <a:pPr algn="ctr"/>
            <a:r>
              <a:rPr kumimoji="1" lang="ja-JP" altLang="en-US" sz="4000" dirty="0">
                <a:latin typeface="ＭＳ Ｐゴシック" panose="020B0600070205080204" pitchFamily="50" charset="-128"/>
                <a:ea typeface="ＭＳ Ｐゴシック" panose="020B0600070205080204" pitchFamily="50" charset="-128"/>
              </a:rPr>
              <a:t>なぜマスクの効果があるのですか？</a:t>
            </a:r>
          </a:p>
        </p:txBody>
      </p:sp>
      <p:sp>
        <p:nvSpPr>
          <p:cNvPr id="3" name="テキスト ボックス 2">
            <a:extLst>
              <a:ext uri="{FF2B5EF4-FFF2-40B4-BE49-F238E27FC236}">
                <a16:creationId xmlns:a16="http://schemas.microsoft.com/office/drawing/2014/main" id="{F5458953-3713-4197-9584-83F43ADF9334}"/>
              </a:ext>
            </a:extLst>
          </p:cNvPr>
          <p:cNvSpPr txBox="1"/>
          <p:nvPr/>
        </p:nvSpPr>
        <p:spPr>
          <a:xfrm>
            <a:off x="266700" y="4684455"/>
            <a:ext cx="9639300" cy="2554545"/>
          </a:xfrm>
          <a:prstGeom prst="rect">
            <a:avLst/>
          </a:prstGeom>
          <a:noFill/>
          <a:ln>
            <a:solidFill>
              <a:schemeClr val="tx1"/>
            </a:solidFill>
          </a:ln>
        </p:spPr>
        <p:txBody>
          <a:bodyPr wrap="square" rtlCol="0">
            <a:spAutoFit/>
          </a:bodyPr>
          <a:lstStyle/>
          <a:p>
            <a:pPr algn="ctr"/>
            <a:r>
              <a:rPr kumimoji="1" lang="ja-JP" altLang="en-US" sz="4000" dirty="0">
                <a:solidFill>
                  <a:srgbClr val="FF0000"/>
                </a:solidFill>
                <a:latin typeface="ＭＳ Ｐゴシック" panose="020B0600070205080204" pitchFamily="50" charset="-128"/>
                <a:ea typeface="ＭＳ Ｐゴシック" panose="020B0600070205080204" pitchFamily="50" charset="-128"/>
              </a:rPr>
              <a:t>篩（ふるい）効果、衝突、ブラウン運動</a:t>
            </a:r>
            <a:r>
              <a:rPr kumimoji="1" lang="ja-JP" altLang="en-US" sz="4000" dirty="0">
                <a:latin typeface="ＭＳ Ｐゴシック" panose="020B0600070205080204" pitchFamily="50" charset="-128"/>
                <a:ea typeface="ＭＳ Ｐゴシック" panose="020B0600070205080204" pitchFamily="50" charset="-128"/>
              </a:rPr>
              <a:t>など</a:t>
            </a:r>
            <a:endParaRPr kumimoji="1" lang="en-US" altLang="ja-JP" sz="4000" dirty="0">
              <a:latin typeface="ＭＳ Ｐゴシック" panose="020B0600070205080204" pitchFamily="50" charset="-128"/>
              <a:ea typeface="ＭＳ Ｐゴシック" panose="020B0600070205080204" pitchFamily="50" charset="-128"/>
            </a:endParaRPr>
          </a:p>
          <a:p>
            <a:pPr algn="ctr"/>
            <a:r>
              <a:rPr kumimoji="1" lang="en-US" altLang="ja-JP" sz="4000" dirty="0">
                <a:latin typeface="ＭＳ Ｐゴシック" panose="020B0600070205080204" pitchFamily="50" charset="-128"/>
                <a:ea typeface="ＭＳ Ｐゴシック" panose="020B0600070205080204" pitchFamily="50" charset="-128"/>
              </a:rPr>
              <a:t>3</a:t>
            </a:r>
            <a:r>
              <a:rPr kumimoji="1" lang="ja-JP" altLang="en-US" sz="4000" dirty="0">
                <a:latin typeface="ＭＳ Ｐゴシック" panose="020B0600070205080204" pitchFamily="50" charset="-128"/>
                <a:ea typeface="ＭＳ Ｐゴシック" panose="020B0600070205080204" pitchFamily="50" charset="-128"/>
              </a:rPr>
              <a:t>種類のメカニズムで</a:t>
            </a:r>
            <a:endParaRPr kumimoji="1" lang="en-US" altLang="ja-JP" sz="4000" dirty="0">
              <a:latin typeface="ＭＳ Ｐゴシック" panose="020B0600070205080204" pitchFamily="50" charset="-128"/>
              <a:ea typeface="ＭＳ Ｐゴシック" panose="020B0600070205080204" pitchFamily="50" charset="-128"/>
            </a:endParaRPr>
          </a:p>
          <a:p>
            <a:pPr algn="ctr"/>
            <a:r>
              <a:rPr kumimoji="1" lang="en-US" altLang="ja-JP" sz="4000" dirty="0">
                <a:latin typeface="ＭＳ Ｐゴシック" panose="020B0600070205080204" pitchFamily="50" charset="-128"/>
                <a:ea typeface="ＭＳ Ｐゴシック" panose="020B0600070205080204" pitchFamily="50" charset="-128"/>
              </a:rPr>
              <a:t>99%</a:t>
            </a:r>
            <a:r>
              <a:rPr kumimoji="1" lang="ja-JP" altLang="en-US" sz="4000" dirty="0">
                <a:latin typeface="ＭＳ Ｐゴシック" panose="020B0600070205080204" pitchFamily="50" charset="-128"/>
                <a:ea typeface="ＭＳ Ｐゴシック" panose="020B0600070205080204" pitchFamily="50" charset="-128"/>
              </a:rPr>
              <a:t>のウイルスが繊維に捕獲されます。</a:t>
            </a:r>
            <a:endParaRPr kumimoji="1" lang="en-US" altLang="ja-JP" sz="4000" dirty="0">
              <a:latin typeface="ＭＳ Ｐゴシック" panose="020B0600070205080204" pitchFamily="50" charset="-128"/>
              <a:ea typeface="ＭＳ Ｐゴシック" panose="020B0600070205080204" pitchFamily="50" charset="-128"/>
            </a:endParaRPr>
          </a:p>
          <a:p>
            <a:pPr algn="ctr"/>
            <a:r>
              <a:rPr kumimoji="1" lang="ja-JP" altLang="en-US" sz="3600" dirty="0">
                <a:latin typeface="ＭＳ Ｐゴシック" panose="020B0600070205080204" pitchFamily="50" charset="-128"/>
                <a:ea typeface="ＭＳ Ｐゴシック" panose="020B0600070205080204" pitchFamily="50" charset="-128"/>
              </a:rPr>
              <a:t>（</a:t>
            </a:r>
            <a:r>
              <a:rPr kumimoji="1" lang="en-US" altLang="ja-JP" sz="3600" dirty="0">
                <a:latin typeface="ＭＳ Ｐゴシック" panose="020B0600070205080204" pitchFamily="50" charset="-128"/>
                <a:ea typeface="ＭＳ Ｐゴシック" panose="020B0600070205080204" pitchFamily="50" charset="-128"/>
              </a:rPr>
              <a:t>N95</a:t>
            </a:r>
            <a:r>
              <a:rPr kumimoji="1" lang="ja-JP" altLang="en-US" sz="3600" dirty="0">
                <a:latin typeface="ＭＳ Ｐゴシック" panose="020B0600070205080204" pitchFamily="50" charset="-128"/>
                <a:ea typeface="ＭＳ Ｐゴシック" panose="020B0600070205080204" pitchFamily="50" charset="-128"/>
              </a:rPr>
              <a:t>、サージカルマスクの場合）　</a:t>
            </a:r>
          </a:p>
        </p:txBody>
      </p:sp>
      <p:cxnSp>
        <p:nvCxnSpPr>
          <p:cNvPr id="5" name="直線矢印コネクタ 4">
            <a:extLst>
              <a:ext uri="{FF2B5EF4-FFF2-40B4-BE49-F238E27FC236}">
                <a16:creationId xmlns:a16="http://schemas.microsoft.com/office/drawing/2014/main" id="{B28C5634-F620-45A2-A60D-0E1FC5B5095A}"/>
              </a:ext>
            </a:extLst>
          </p:cNvPr>
          <p:cNvCxnSpPr>
            <a:cxnSpLocks/>
            <a:stCxn id="2" idx="2"/>
            <a:endCxn id="3" idx="0"/>
          </p:cNvCxnSpPr>
          <p:nvPr/>
        </p:nvCxnSpPr>
        <p:spPr bwMode="auto">
          <a:xfrm flipH="1">
            <a:off x="5086350" y="1933039"/>
            <a:ext cx="19050" cy="2751416"/>
          </a:xfrm>
          <a:prstGeom prst="straightConnector1">
            <a:avLst/>
          </a:prstGeom>
          <a:solidFill>
            <a:schemeClr val="accent1"/>
          </a:solidFill>
          <a:ln w="381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星: 10 pt 5">
            <a:extLst>
              <a:ext uri="{FF2B5EF4-FFF2-40B4-BE49-F238E27FC236}">
                <a16:creationId xmlns:a16="http://schemas.microsoft.com/office/drawing/2014/main" id="{CA4B2B4F-7191-4764-8D15-7EDAD5FFDA4A}"/>
              </a:ext>
            </a:extLst>
          </p:cNvPr>
          <p:cNvSpPr/>
          <p:nvPr/>
        </p:nvSpPr>
        <p:spPr bwMode="auto">
          <a:xfrm>
            <a:off x="2133601" y="2286001"/>
            <a:ext cx="228600" cy="228600"/>
          </a:xfrm>
          <a:prstGeom prst="star10">
            <a:avLst>
              <a:gd name="adj" fmla="val 26462"/>
              <a:gd name="hf" fmla="val 10514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7" name="星: 10 pt 6">
            <a:extLst>
              <a:ext uri="{FF2B5EF4-FFF2-40B4-BE49-F238E27FC236}">
                <a16:creationId xmlns:a16="http://schemas.microsoft.com/office/drawing/2014/main" id="{0B526D30-1BFD-400D-B1B6-616AF4D599E4}"/>
              </a:ext>
            </a:extLst>
          </p:cNvPr>
          <p:cNvSpPr/>
          <p:nvPr/>
        </p:nvSpPr>
        <p:spPr bwMode="auto">
          <a:xfrm>
            <a:off x="3048000" y="3276600"/>
            <a:ext cx="228600" cy="228600"/>
          </a:xfrm>
          <a:prstGeom prst="star10">
            <a:avLst>
              <a:gd name="adj" fmla="val 26462"/>
              <a:gd name="hf" fmla="val 10514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
        <p:nvSpPr>
          <p:cNvPr id="8" name="星: 10 pt 7">
            <a:extLst>
              <a:ext uri="{FF2B5EF4-FFF2-40B4-BE49-F238E27FC236}">
                <a16:creationId xmlns:a16="http://schemas.microsoft.com/office/drawing/2014/main" id="{A0050701-CCB9-48EF-B23C-C03D1217EFE3}"/>
              </a:ext>
            </a:extLst>
          </p:cNvPr>
          <p:cNvSpPr/>
          <p:nvPr/>
        </p:nvSpPr>
        <p:spPr bwMode="auto">
          <a:xfrm>
            <a:off x="4114800" y="3962400"/>
            <a:ext cx="228600" cy="228600"/>
          </a:xfrm>
          <a:prstGeom prst="star10">
            <a:avLst>
              <a:gd name="adj" fmla="val 26462"/>
              <a:gd name="hf" fmla="val 105146"/>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299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表 3">
            <a:extLst>
              <a:ext uri="{FF2B5EF4-FFF2-40B4-BE49-F238E27FC236}">
                <a16:creationId xmlns:a16="http://schemas.microsoft.com/office/drawing/2014/main" id="{25261669-F4E3-482A-931E-0BB88AD406C1}"/>
              </a:ext>
            </a:extLst>
          </p:cNvPr>
          <p:cNvGraphicFramePr>
            <a:graphicFrameLocks noGrp="1"/>
          </p:cNvGraphicFramePr>
          <p:nvPr/>
        </p:nvGraphicFramePr>
        <p:xfrm>
          <a:off x="359229" y="0"/>
          <a:ext cx="6139543" cy="7675246"/>
        </p:xfrm>
        <a:graphic>
          <a:graphicData uri="http://schemas.openxmlformats.org/drawingml/2006/table">
            <a:tbl>
              <a:tblPr firstRow="1" bandRow="1">
                <a:tableStyleId>{5940675A-B579-460E-94D1-54222C63F5DA}</a:tableStyleId>
              </a:tblPr>
              <a:tblGrid>
                <a:gridCol w="3091543">
                  <a:extLst>
                    <a:ext uri="{9D8B030D-6E8A-4147-A177-3AD203B41FA5}">
                      <a16:colId xmlns:a16="http://schemas.microsoft.com/office/drawing/2014/main" val="1790124715"/>
                    </a:ext>
                  </a:extLst>
                </a:gridCol>
                <a:gridCol w="3048000">
                  <a:extLst>
                    <a:ext uri="{9D8B030D-6E8A-4147-A177-3AD203B41FA5}">
                      <a16:colId xmlns:a16="http://schemas.microsoft.com/office/drawing/2014/main" val="1749921299"/>
                    </a:ext>
                  </a:extLst>
                </a:gridCol>
              </a:tblGrid>
              <a:tr h="370840">
                <a:tc>
                  <a:txBody>
                    <a:bodyPr/>
                    <a:lstStyle/>
                    <a:p>
                      <a:pPr algn="ctr">
                        <a:lnSpc>
                          <a:spcPct val="150000"/>
                        </a:lnSpc>
                      </a:pPr>
                      <a:r>
                        <a:rPr kumimoji="1" lang="ja-JP" altLang="en-US" sz="2800" dirty="0"/>
                        <a:t>穴より大きな粒子</a:t>
                      </a:r>
                    </a:p>
                  </a:txBody>
                  <a:tcPr anchor="ctr"/>
                </a:tc>
                <a:tc>
                  <a:txBody>
                    <a:bodyPr/>
                    <a:lstStyle/>
                    <a:p>
                      <a:pPr>
                        <a:lnSpc>
                          <a:spcPct val="150000"/>
                        </a:lnSpc>
                      </a:pPr>
                      <a:endParaRPr kumimoji="1" lang="en-US" altLang="ja-JP" sz="2800" dirty="0"/>
                    </a:p>
                    <a:p>
                      <a:pPr>
                        <a:lnSpc>
                          <a:spcPct val="150000"/>
                        </a:lnSpc>
                      </a:pPr>
                      <a:r>
                        <a:rPr kumimoji="1" lang="ja-JP" altLang="en-US" sz="2800" dirty="0"/>
                        <a:t>ふるい（篩）効果で除去される</a:t>
                      </a:r>
                      <a:endParaRPr kumimoji="1" lang="en-US" altLang="ja-JP" sz="2800" dirty="0"/>
                    </a:p>
                    <a:p>
                      <a:pPr>
                        <a:lnSpc>
                          <a:spcPct val="150000"/>
                        </a:lnSpc>
                      </a:pPr>
                      <a:endParaRPr kumimoji="1" lang="ja-JP" altLang="en-US" sz="2800" dirty="0"/>
                    </a:p>
                  </a:txBody>
                  <a:tcPr/>
                </a:tc>
                <a:extLst>
                  <a:ext uri="{0D108BD9-81ED-4DB2-BD59-A6C34878D82A}">
                    <a16:rowId xmlns:a16="http://schemas.microsoft.com/office/drawing/2014/main" val="3094350612"/>
                  </a:ext>
                </a:extLst>
              </a:tr>
              <a:tr h="370840">
                <a:tc>
                  <a:txBody>
                    <a:bodyPr/>
                    <a:lstStyle/>
                    <a:p>
                      <a:pPr algn="ctr">
                        <a:lnSpc>
                          <a:spcPct val="150000"/>
                        </a:lnSpc>
                      </a:pPr>
                      <a:r>
                        <a:rPr kumimoji="1" lang="ja-JP" altLang="en-US" sz="2800" dirty="0"/>
                        <a:t>穴より小さな粒子</a:t>
                      </a:r>
                      <a:endParaRPr kumimoji="1" lang="en-US" altLang="ja-JP" sz="2800" dirty="0"/>
                    </a:p>
                    <a:p>
                      <a:pPr algn="ctr">
                        <a:lnSpc>
                          <a:spcPct val="150000"/>
                        </a:lnSpc>
                      </a:pPr>
                      <a:r>
                        <a:rPr kumimoji="1" lang="ja-JP" altLang="en-US" sz="2800" dirty="0"/>
                        <a:t>（</a:t>
                      </a:r>
                      <a:r>
                        <a:rPr kumimoji="1" lang="en-US" altLang="ja-JP" sz="2800" dirty="0"/>
                        <a:t>0.3</a:t>
                      </a:r>
                      <a:r>
                        <a:rPr kumimoji="1" lang="ja-JP" altLang="en-US" sz="2800" dirty="0"/>
                        <a:t>～</a:t>
                      </a:r>
                      <a:r>
                        <a:rPr kumimoji="1" lang="en-US" altLang="ja-JP" sz="2800" dirty="0"/>
                        <a:t>10</a:t>
                      </a:r>
                      <a:r>
                        <a:rPr kumimoji="1" lang="ja-JP" altLang="en-US" sz="2800" dirty="0"/>
                        <a:t>㎛）</a:t>
                      </a:r>
                    </a:p>
                  </a:txBody>
                  <a:tcPr anchor="ctr"/>
                </a:tc>
                <a:tc>
                  <a:txBody>
                    <a:bodyPr/>
                    <a:lstStyle/>
                    <a:p>
                      <a:pPr>
                        <a:lnSpc>
                          <a:spcPct val="150000"/>
                        </a:lnSpc>
                      </a:pPr>
                      <a:endParaRPr kumimoji="1" lang="en-US" altLang="ja-JP" sz="2800" dirty="0"/>
                    </a:p>
                    <a:p>
                      <a:pPr>
                        <a:lnSpc>
                          <a:spcPct val="150000"/>
                        </a:lnSpc>
                      </a:pPr>
                      <a:r>
                        <a:rPr kumimoji="1" lang="ja-JP" altLang="en-US" sz="2800" dirty="0"/>
                        <a:t>線維に衝突して吸着される</a:t>
                      </a:r>
                      <a:endParaRPr kumimoji="1" lang="en-US" altLang="ja-JP" sz="2800" dirty="0"/>
                    </a:p>
                    <a:p>
                      <a:pPr>
                        <a:lnSpc>
                          <a:spcPct val="150000"/>
                        </a:lnSpc>
                      </a:pPr>
                      <a:endParaRPr kumimoji="1" lang="ja-JP" altLang="en-US" sz="2800" dirty="0"/>
                    </a:p>
                  </a:txBody>
                  <a:tcPr/>
                </a:tc>
                <a:extLst>
                  <a:ext uri="{0D108BD9-81ED-4DB2-BD59-A6C34878D82A}">
                    <a16:rowId xmlns:a16="http://schemas.microsoft.com/office/drawing/2014/main" val="1668665948"/>
                  </a:ext>
                </a:extLst>
              </a:tr>
              <a:tr h="370840">
                <a:tc>
                  <a:txBody>
                    <a:bodyPr/>
                    <a:lstStyle/>
                    <a:p>
                      <a:pPr algn="ctr">
                        <a:lnSpc>
                          <a:spcPct val="150000"/>
                        </a:lnSpc>
                      </a:pPr>
                      <a:r>
                        <a:rPr kumimoji="1" lang="ja-JP" altLang="en-US" sz="2800" dirty="0"/>
                        <a:t>より小さな粒子（ウイルス）</a:t>
                      </a:r>
                      <a:endParaRPr kumimoji="1" lang="en-US" altLang="ja-JP" sz="2800" dirty="0"/>
                    </a:p>
                    <a:p>
                      <a:pPr algn="ctr">
                        <a:lnSpc>
                          <a:spcPct val="150000"/>
                        </a:lnSpc>
                      </a:pPr>
                      <a:r>
                        <a:rPr kumimoji="1" lang="ja-JP" altLang="en-US" sz="2800" dirty="0"/>
                        <a:t>（</a:t>
                      </a:r>
                      <a:r>
                        <a:rPr kumimoji="1" lang="en-US" altLang="ja-JP" sz="2800" dirty="0"/>
                        <a:t>0.2</a:t>
                      </a:r>
                      <a:r>
                        <a:rPr kumimoji="1" lang="ja-JP" altLang="en-US" sz="2800" dirty="0"/>
                        <a:t>㎛未満）</a:t>
                      </a:r>
                    </a:p>
                  </a:txBody>
                  <a:tcPr anchor="ctr">
                    <a:solidFill>
                      <a:srgbClr val="FFFF00"/>
                    </a:solidFill>
                  </a:tcPr>
                </a:tc>
                <a:tc>
                  <a:txBody>
                    <a:bodyPr/>
                    <a:lstStyle/>
                    <a:p>
                      <a:pPr>
                        <a:lnSpc>
                          <a:spcPct val="100000"/>
                        </a:lnSpc>
                      </a:pPr>
                      <a:endParaRPr kumimoji="1" lang="en-US" altLang="ja-JP" sz="1600" dirty="0"/>
                    </a:p>
                    <a:p>
                      <a:pPr>
                        <a:lnSpc>
                          <a:spcPct val="150000"/>
                        </a:lnSpc>
                      </a:pPr>
                      <a:r>
                        <a:rPr kumimoji="1" lang="ja-JP" altLang="en-US" sz="2800" dirty="0"/>
                        <a:t>ブラウン運動により繊維に衝突し吸着される</a:t>
                      </a:r>
                      <a:endParaRPr kumimoji="1" lang="en-US" altLang="ja-JP" sz="2800" dirty="0"/>
                    </a:p>
                    <a:p>
                      <a:pPr>
                        <a:lnSpc>
                          <a:spcPct val="100000"/>
                        </a:lnSpc>
                      </a:pPr>
                      <a:endParaRPr kumimoji="1" lang="ja-JP" altLang="en-US" sz="1800" dirty="0"/>
                    </a:p>
                  </a:txBody>
                  <a:tcPr>
                    <a:solidFill>
                      <a:srgbClr val="FFFF00"/>
                    </a:solidFill>
                  </a:tcPr>
                </a:tc>
                <a:extLst>
                  <a:ext uri="{0D108BD9-81ED-4DB2-BD59-A6C34878D82A}">
                    <a16:rowId xmlns:a16="http://schemas.microsoft.com/office/drawing/2014/main" val="3884821699"/>
                  </a:ext>
                </a:extLst>
              </a:tr>
            </a:tbl>
          </a:graphicData>
        </a:graphic>
      </p:graphicFrame>
      <p:pic>
        <p:nvPicPr>
          <p:cNvPr id="5" name="図 4">
            <a:extLst>
              <a:ext uri="{FF2B5EF4-FFF2-40B4-BE49-F238E27FC236}">
                <a16:creationId xmlns:a16="http://schemas.microsoft.com/office/drawing/2014/main" id="{97621E26-4DA5-4485-B039-466F0209F0DC}"/>
              </a:ext>
            </a:extLst>
          </p:cNvPr>
          <p:cNvPicPr>
            <a:picLocks noChangeAspect="1"/>
          </p:cNvPicPr>
          <p:nvPr/>
        </p:nvPicPr>
        <p:blipFill rotWithShape="1">
          <a:blip r:embed="rId3"/>
          <a:srcRect l="55712" t="38699" r="30382" b="41668"/>
          <a:stretch/>
        </p:blipFill>
        <p:spPr>
          <a:xfrm>
            <a:off x="6629400" y="0"/>
            <a:ext cx="3167743" cy="2515561"/>
          </a:xfrm>
          <a:prstGeom prst="rect">
            <a:avLst/>
          </a:prstGeom>
        </p:spPr>
      </p:pic>
      <p:pic>
        <p:nvPicPr>
          <p:cNvPr id="7" name="図 6">
            <a:extLst>
              <a:ext uri="{FF2B5EF4-FFF2-40B4-BE49-F238E27FC236}">
                <a16:creationId xmlns:a16="http://schemas.microsoft.com/office/drawing/2014/main" id="{5BC5D5A8-030F-4BA3-8FBA-A46DAE4DEA6F}"/>
              </a:ext>
            </a:extLst>
          </p:cNvPr>
          <p:cNvPicPr>
            <a:picLocks noChangeAspect="1"/>
          </p:cNvPicPr>
          <p:nvPr/>
        </p:nvPicPr>
        <p:blipFill rotWithShape="1">
          <a:blip r:embed="rId4"/>
          <a:srcRect l="54958" t="39795" r="30317" b="40572"/>
          <a:stretch/>
        </p:blipFill>
        <p:spPr>
          <a:xfrm>
            <a:off x="6589377" y="2628419"/>
            <a:ext cx="3354081" cy="2515561"/>
          </a:xfrm>
          <a:prstGeom prst="rect">
            <a:avLst/>
          </a:prstGeom>
        </p:spPr>
      </p:pic>
      <p:pic>
        <p:nvPicPr>
          <p:cNvPr id="9" name="図 8">
            <a:extLst>
              <a:ext uri="{FF2B5EF4-FFF2-40B4-BE49-F238E27FC236}">
                <a16:creationId xmlns:a16="http://schemas.microsoft.com/office/drawing/2014/main" id="{A2DA008F-96DB-4F82-B5FE-970EA15FAF81}"/>
              </a:ext>
            </a:extLst>
          </p:cNvPr>
          <p:cNvPicPr>
            <a:picLocks noChangeAspect="1"/>
          </p:cNvPicPr>
          <p:nvPr/>
        </p:nvPicPr>
        <p:blipFill rotWithShape="1">
          <a:blip r:embed="rId5"/>
          <a:srcRect l="55015" t="36270" r="30261" b="43266"/>
          <a:stretch/>
        </p:blipFill>
        <p:spPr>
          <a:xfrm>
            <a:off x="6589377" y="5122209"/>
            <a:ext cx="3354081" cy="2622040"/>
          </a:xfrm>
          <a:prstGeom prst="rect">
            <a:avLst/>
          </a:prstGeom>
        </p:spPr>
      </p:pic>
      <p:sp>
        <p:nvSpPr>
          <p:cNvPr id="10" name="テキスト ボックス 9">
            <a:extLst>
              <a:ext uri="{FF2B5EF4-FFF2-40B4-BE49-F238E27FC236}">
                <a16:creationId xmlns:a16="http://schemas.microsoft.com/office/drawing/2014/main" id="{BFBB5869-AEA7-42E8-8025-BC8D30C1223A}"/>
              </a:ext>
            </a:extLst>
          </p:cNvPr>
          <p:cNvSpPr txBox="1"/>
          <p:nvPr/>
        </p:nvSpPr>
        <p:spPr>
          <a:xfrm>
            <a:off x="359229" y="0"/>
            <a:ext cx="6139543" cy="461665"/>
          </a:xfrm>
          <a:prstGeom prst="rect">
            <a:avLst/>
          </a:prstGeom>
          <a:solidFill>
            <a:srgbClr val="FFFF00"/>
          </a:solidFill>
          <a:ln>
            <a:solidFill>
              <a:schemeClr val="tx1"/>
            </a:solidFill>
          </a:ln>
        </p:spPr>
        <p:txBody>
          <a:bodyPr wrap="square" rtlCol="0">
            <a:spAutoFit/>
          </a:bodyPr>
          <a:lstStyle/>
          <a:p>
            <a:pPr algn="ctr"/>
            <a:r>
              <a:rPr kumimoji="1" lang="en-US" altLang="ja-JP" sz="2400" dirty="0"/>
              <a:t>HEPA</a:t>
            </a:r>
            <a:r>
              <a:rPr kumimoji="1" lang="ja-JP" altLang="en-US" sz="2400" dirty="0"/>
              <a:t>フィルターの機能</a:t>
            </a:r>
          </a:p>
        </p:txBody>
      </p:sp>
    </p:spTree>
    <p:extLst>
      <p:ext uri="{BB962C8B-B14F-4D97-AF65-F5344CB8AC3E}">
        <p14:creationId xmlns:p14="http://schemas.microsoft.com/office/powerpoint/2010/main" val="714152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7EBD5B-79ED-47E1-B77E-79205FC17314}"/>
              </a:ext>
            </a:extLst>
          </p:cNvPr>
          <p:cNvSpPr txBox="1"/>
          <p:nvPr/>
        </p:nvSpPr>
        <p:spPr>
          <a:xfrm>
            <a:off x="26670" y="228600"/>
            <a:ext cx="9829800" cy="126188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サージカルマスクをしましょう！</a:t>
            </a:r>
            <a:endParaRPr kumimoji="1" lang="en-US" altLang="ja-JP" sz="4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dirty="0">
                <a:solidFill>
                  <a:srgbClr val="000000"/>
                </a:solidFill>
              </a:rPr>
              <a:t>ウレタン、ガーゼマスクはアウト！</a:t>
            </a:r>
            <a:endParaRPr kumimoji="1" lang="en-US" altLang="ja-JP"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図 4">
            <a:extLst>
              <a:ext uri="{FF2B5EF4-FFF2-40B4-BE49-F238E27FC236}">
                <a16:creationId xmlns:a16="http://schemas.microsoft.com/office/drawing/2014/main" id="{5F82C716-4285-4228-BD33-3FECE85559CE}"/>
              </a:ext>
            </a:extLst>
          </p:cNvPr>
          <p:cNvPicPr>
            <a:picLocks noChangeAspect="1"/>
          </p:cNvPicPr>
          <p:nvPr/>
        </p:nvPicPr>
        <p:blipFill rotWithShape="1">
          <a:blip r:embed="rId3"/>
          <a:srcRect l="14394" t="28451" r="42424" b="20370"/>
          <a:stretch/>
        </p:blipFill>
        <p:spPr>
          <a:xfrm>
            <a:off x="495300" y="1584543"/>
            <a:ext cx="9067800" cy="5653207"/>
          </a:xfrm>
          <a:prstGeom prst="rect">
            <a:avLst/>
          </a:prstGeom>
          <a:ln>
            <a:solidFill>
              <a:schemeClr val="tx1"/>
            </a:solidFill>
          </a:ln>
        </p:spPr>
      </p:pic>
      <p:sp>
        <p:nvSpPr>
          <p:cNvPr id="7" name="テキスト ボックス 6">
            <a:extLst>
              <a:ext uri="{FF2B5EF4-FFF2-40B4-BE49-F238E27FC236}">
                <a16:creationId xmlns:a16="http://schemas.microsoft.com/office/drawing/2014/main" id="{9844455B-490D-4C61-B8D0-3C666873A34F}"/>
              </a:ext>
            </a:extLst>
          </p:cNvPr>
          <p:cNvSpPr txBox="1"/>
          <p:nvPr/>
        </p:nvSpPr>
        <p:spPr>
          <a:xfrm>
            <a:off x="285750" y="7203460"/>
            <a:ext cx="9486900" cy="523220"/>
          </a:xfrm>
          <a:prstGeom prst="rect">
            <a:avLst/>
          </a:prstGeom>
          <a:noFill/>
        </p:spPr>
        <p:txBody>
          <a:bodyPr wrap="square">
            <a:spAutoFit/>
          </a:bodyPr>
          <a:lstStyle/>
          <a:p>
            <a:r>
              <a:rPr lang="ja-JP" altLang="en-US" sz="1400" dirty="0">
                <a:hlinkClick r:id="rId4"/>
              </a:rPr>
              <a:t>実験で新事実</a:t>
            </a:r>
            <a:r>
              <a:rPr lang="en-US" altLang="ja-JP" sz="1400" dirty="0">
                <a:hlinkClick r:id="rId4"/>
              </a:rPr>
              <a:t>｢</a:t>
            </a:r>
            <a:r>
              <a:rPr lang="ja-JP" altLang="en-US" sz="1400" dirty="0">
                <a:hlinkClick r:id="rId4"/>
              </a:rPr>
              <a:t>ウレタンマスク</a:t>
            </a:r>
            <a:r>
              <a:rPr lang="en-US" altLang="ja-JP" sz="1400" dirty="0">
                <a:hlinkClick r:id="rId4"/>
              </a:rPr>
              <a:t>｣</a:t>
            </a:r>
            <a:r>
              <a:rPr lang="ja-JP" altLang="en-US" sz="1400" dirty="0">
                <a:hlinkClick r:id="rId4"/>
              </a:rPr>
              <a:t>の本当のヤバさ </a:t>
            </a:r>
            <a:r>
              <a:rPr lang="en-US" altLang="ja-JP" sz="1400" dirty="0">
                <a:hlinkClick r:id="rId4"/>
              </a:rPr>
              <a:t>| </a:t>
            </a:r>
            <a:r>
              <a:rPr lang="ja-JP" altLang="en-US" sz="1400" dirty="0">
                <a:hlinkClick r:id="rId4"/>
              </a:rPr>
              <a:t>新型コロナ、長期戦の混沌 </a:t>
            </a:r>
            <a:r>
              <a:rPr lang="en-US" altLang="ja-JP" sz="1400" dirty="0">
                <a:hlinkClick r:id="rId4"/>
              </a:rPr>
              <a:t>| </a:t>
            </a:r>
            <a:r>
              <a:rPr lang="ja-JP" altLang="en-US" sz="1400" dirty="0">
                <a:hlinkClick r:id="rId4"/>
              </a:rPr>
              <a:t>東洋経済オンライン </a:t>
            </a:r>
            <a:r>
              <a:rPr lang="en-US" altLang="ja-JP" sz="1400" dirty="0">
                <a:hlinkClick r:id="rId4"/>
              </a:rPr>
              <a:t>| </a:t>
            </a:r>
            <a:r>
              <a:rPr lang="ja-JP" altLang="en-US" sz="1400" dirty="0">
                <a:hlinkClick r:id="rId4"/>
              </a:rPr>
              <a:t>経済ニュースの新基準 </a:t>
            </a:r>
            <a:r>
              <a:rPr lang="en-US" altLang="ja-JP" sz="1400" dirty="0">
                <a:hlinkClick r:id="rId4"/>
              </a:rPr>
              <a:t>(toyokeizai.net)</a:t>
            </a:r>
            <a:endParaRPr kumimoji="1" lang="ja-JP" altLang="en-US" sz="1400" dirty="0"/>
          </a:p>
        </p:txBody>
      </p:sp>
    </p:spTree>
    <p:extLst>
      <p:ext uri="{BB962C8B-B14F-4D97-AF65-F5344CB8AC3E}">
        <p14:creationId xmlns:p14="http://schemas.microsoft.com/office/powerpoint/2010/main" val="1372059028"/>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テーマ">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21700</TotalTime>
  <Words>590</Words>
  <Application>Microsoft Office PowerPoint</Application>
  <PresentationFormat>ユーザー設定</PresentationFormat>
  <Paragraphs>50</Paragraphs>
  <Slides>9</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Meiryo UI</vt:lpstr>
      <vt:lpstr>ＭＳ Ｐゴシック</vt:lpstr>
      <vt:lpstr>游ゴシック</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松崎道幸</dc:creator>
  <cp:lastModifiedBy>高山 みつる</cp:lastModifiedBy>
  <cp:revision>1995</cp:revision>
  <cp:lastPrinted>1601-01-01T00:00:00Z</cp:lastPrinted>
  <dcterms:created xsi:type="dcterms:W3CDTF">1601-01-01T00:00:00Z</dcterms:created>
  <dcterms:modified xsi:type="dcterms:W3CDTF">2022-02-13T06:06:24Z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